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2"/>
  </p:notesMasterIdLst>
  <p:handoutMasterIdLst>
    <p:handoutMasterId r:id="rId33"/>
  </p:handoutMasterIdLst>
  <p:sldIdLst>
    <p:sldId id="256" r:id="rId3"/>
    <p:sldId id="282" r:id="rId4"/>
    <p:sldId id="258" r:id="rId5"/>
    <p:sldId id="311" r:id="rId6"/>
    <p:sldId id="266" r:id="rId7"/>
    <p:sldId id="267" r:id="rId8"/>
    <p:sldId id="269" r:id="rId9"/>
    <p:sldId id="280" r:id="rId10"/>
    <p:sldId id="302" r:id="rId11"/>
    <p:sldId id="292" r:id="rId12"/>
    <p:sldId id="259" r:id="rId13"/>
    <p:sldId id="303" r:id="rId14"/>
    <p:sldId id="299" r:id="rId15"/>
    <p:sldId id="295" r:id="rId16"/>
    <p:sldId id="298" r:id="rId17"/>
    <p:sldId id="318" r:id="rId18"/>
    <p:sldId id="312" r:id="rId19"/>
    <p:sldId id="305" r:id="rId20"/>
    <p:sldId id="319" r:id="rId21"/>
    <p:sldId id="313" r:id="rId22"/>
    <p:sldId id="306" r:id="rId23"/>
    <p:sldId id="314" r:id="rId24"/>
    <p:sldId id="320" r:id="rId25"/>
    <p:sldId id="304" r:id="rId26"/>
    <p:sldId id="321" r:id="rId27"/>
    <p:sldId id="315" r:id="rId28"/>
    <p:sldId id="308" r:id="rId29"/>
    <p:sldId id="307" r:id="rId30"/>
    <p:sldId id="309"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36B71"/>
    <a:srgbClr val="E7D9CB"/>
    <a:srgbClr val="93C77C"/>
    <a:srgbClr val="A97C50"/>
    <a:srgbClr val="D8C2AC"/>
    <a:srgbClr val="70A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80639" autoAdjust="0"/>
  </p:normalViewPr>
  <p:slideViewPr>
    <p:cSldViewPr>
      <p:cViewPr varScale="1">
        <p:scale>
          <a:sx n="59" d="100"/>
          <a:sy n="59" d="100"/>
        </p:scale>
        <p:origin x="-39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EA388E8-622A-4728-8312-0B23F3359BD8}" type="datetimeFigureOut">
              <a:rPr lang="en-US" smtClean="0"/>
              <a:pPr/>
              <a:t>6/7/2017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0AC20D2-C837-4071-A330-B146C0081FC2}" type="slidenum">
              <a:rPr lang="en-US" smtClean="0"/>
              <a:pPr/>
              <a:t>‹#›</a:t>
            </a:fld>
            <a:endParaRPr lang="en-US" dirty="0"/>
          </a:p>
        </p:txBody>
      </p:sp>
    </p:spTree>
    <p:extLst>
      <p:ext uri="{BB962C8B-B14F-4D97-AF65-F5344CB8AC3E}">
        <p14:creationId xmlns:p14="http://schemas.microsoft.com/office/powerpoint/2010/main" val="1455485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623EA49-1A3B-4BD4-931B-DE64B0331DB4}" type="datetimeFigureOut">
              <a:rPr lang="en-US" smtClean="0"/>
              <a:pPr/>
              <a:t>6/7/2017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72E65E0-D897-484B-84FC-051C68195C47}" type="slidenum">
              <a:rPr lang="en-US" smtClean="0"/>
              <a:pPr/>
              <a:t>‹#›</a:t>
            </a:fld>
            <a:endParaRPr lang="en-US" dirty="0"/>
          </a:p>
        </p:txBody>
      </p:sp>
    </p:spTree>
    <p:extLst>
      <p:ext uri="{BB962C8B-B14F-4D97-AF65-F5344CB8AC3E}">
        <p14:creationId xmlns:p14="http://schemas.microsoft.com/office/powerpoint/2010/main" val="355836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a:t>
            </a:r>
            <a:r>
              <a:rPr lang="en-US" baseline="0" dirty="0" smtClean="0"/>
              <a:t> yourself.</a:t>
            </a:r>
          </a:p>
        </p:txBody>
      </p:sp>
      <p:sp>
        <p:nvSpPr>
          <p:cNvPr id="4" name="Slide Number Placeholder 3"/>
          <p:cNvSpPr>
            <a:spLocks noGrp="1"/>
          </p:cNvSpPr>
          <p:nvPr>
            <p:ph type="sldNum" sz="quarter" idx="10"/>
          </p:nvPr>
        </p:nvSpPr>
        <p:spPr/>
        <p:txBody>
          <a:bodyPr/>
          <a:lstStyle/>
          <a:p>
            <a:fld id="{572E65E0-D897-484B-84FC-051C68195C47}" type="slidenum">
              <a:rPr lang="en-US" smtClean="0"/>
              <a:pPr/>
              <a:t>1</a:t>
            </a:fld>
            <a:endParaRPr lang="en-US" dirty="0"/>
          </a:p>
        </p:txBody>
      </p:sp>
    </p:spTree>
    <p:extLst>
      <p:ext uri="{BB962C8B-B14F-4D97-AF65-F5344CB8AC3E}">
        <p14:creationId xmlns:p14="http://schemas.microsoft.com/office/powerpoint/2010/main" val="57138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Scoping</a:t>
            </a:r>
            <a:r>
              <a:rPr lang="en-US" baseline="0" dirty="0" smtClean="0"/>
              <a:t> started in June 2013 by posting an NOI on the Federal Register for 60 days and then extended to 75 days. </a:t>
            </a:r>
          </a:p>
          <a:p>
            <a:endParaRPr lang="en-US" baseline="0" dirty="0" smtClean="0"/>
          </a:p>
          <a:p>
            <a:r>
              <a:rPr lang="en-US" dirty="0" smtClean="0"/>
              <a:t>The purpose of scoping is to solicit input on the issues and impacts that will be addressed in a NEPA document as well as determine the degree to which those issues and impacts will be analyzed. The intent is to focus the analysis on significant issues and reasonable alternatives, to eliminate extraneous discussion, and to reduce the length of the EIS. Scoping also allows the Partnership to collect information about what is important to the public. This information (e.g., priority resources, geographic areas, etc.) will inform the Partnership as it develops the restoration you</a:t>
            </a:r>
            <a:r>
              <a:rPr lang="en-US" baseline="0" dirty="0" smtClean="0"/>
              <a:t> can see the Scoping report online but to summarize, ~</a:t>
            </a:r>
            <a:r>
              <a:rPr lang="en-US" dirty="0" smtClean="0"/>
              <a:t>226 comments from just over 100 people.</a:t>
            </a:r>
            <a:r>
              <a:rPr lang="en-US" baseline="0" dirty="0" smtClean="0"/>
              <a:t> Most used the website.</a:t>
            </a:r>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10</a:t>
            </a:fld>
            <a:endParaRPr lang="en-US" dirty="0"/>
          </a:p>
        </p:txBody>
      </p:sp>
    </p:spTree>
    <p:extLst>
      <p:ext uri="{BB962C8B-B14F-4D97-AF65-F5344CB8AC3E}">
        <p14:creationId xmlns:p14="http://schemas.microsoft.com/office/powerpoint/2010/main" val="2312018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Currently, our planning area focuses on the Coeur d’Alene Basin. T</a:t>
            </a:r>
            <a:r>
              <a:rPr lang="en-US" dirty="0" smtClean="0"/>
              <a:t>he</a:t>
            </a:r>
            <a:r>
              <a:rPr lang="en-US" baseline="0" dirty="0" smtClean="0"/>
              <a:t> drainage area covers approximately 2.4 million acres and includes 5 subbasins. They are the Upper Coeur d’Alene River (North Fork), South Fork Coeur d’Alene River, St. Joe River Subbasin, Coeur d’Alene Lake, and Upper Spokane Subbasin within the State of Idaho.  </a:t>
            </a:r>
          </a:p>
          <a:p>
            <a:endParaRPr lang="en-US" baseline="0" dirty="0" smtClean="0"/>
          </a:p>
          <a:p>
            <a:r>
              <a:rPr lang="en-US" baseline="0" dirty="0" smtClean="0"/>
              <a:t>Our Basin boundaries include all five of the watersheds that drain into Coeur d’Alene Lake and the Upper Spokane River. </a:t>
            </a:r>
          </a:p>
          <a:p>
            <a:endParaRPr lang="en-US" baseline="0" dirty="0" smtClean="0"/>
          </a:p>
          <a:p>
            <a:r>
              <a:rPr lang="en-US" baseline="0" dirty="0" smtClean="0"/>
              <a:t>Point out the Upper Hangman Creek watershed within the reservation boundary that is not in the CDA Basin HUC so not hydrologically connected.  **Remember this for later in the presentation. </a:t>
            </a:r>
          </a:p>
          <a:p>
            <a:r>
              <a:rPr lang="en-US" baseline="0" dirty="0" smtClean="0"/>
              <a:t>If asked: This includes both EPA’s project area (based off of where contaminants have come to be located) as well as uncontaminated headwaters and tributaries.  </a:t>
            </a:r>
          </a:p>
        </p:txBody>
      </p:sp>
      <p:sp>
        <p:nvSpPr>
          <p:cNvPr id="4" name="Slide Number Placeholder 3"/>
          <p:cNvSpPr>
            <a:spLocks noGrp="1"/>
          </p:cNvSpPr>
          <p:nvPr>
            <p:ph type="sldNum" sz="quarter" idx="10"/>
          </p:nvPr>
        </p:nvSpPr>
        <p:spPr/>
        <p:txBody>
          <a:bodyPr/>
          <a:lstStyle/>
          <a:p>
            <a:fld id="{572E65E0-D897-484B-84FC-051C68195C47}" type="slidenum">
              <a:rPr lang="en-US" smtClean="0"/>
              <a:pPr/>
              <a:t>11</a:t>
            </a:fld>
            <a:endParaRPr lang="en-US" dirty="0"/>
          </a:p>
        </p:txBody>
      </p:sp>
    </p:spTree>
    <p:extLst>
      <p:ext uri="{BB962C8B-B14F-4D97-AF65-F5344CB8AC3E}">
        <p14:creationId xmlns:p14="http://schemas.microsoft.com/office/powerpoint/2010/main" val="212365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12</a:t>
            </a:fld>
            <a:endParaRPr lang="en-US" dirty="0"/>
          </a:p>
        </p:txBody>
      </p:sp>
    </p:spTree>
    <p:extLst>
      <p:ext uri="{BB962C8B-B14F-4D97-AF65-F5344CB8AC3E}">
        <p14:creationId xmlns:p14="http://schemas.microsoft.com/office/powerpoint/2010/main" val="303839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a:t>
            </a:r>
            <a:r>
              <a:rPr lang="en-US" baseline="0" dirty="0" smtClean="0"/>
              <a:t> Goals of habitat restoration and the goals determine the methods.</a:t>
            </a:r>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13</a:t>
            </a:fld>
            <a:endParaRPr lang="en-US" dirty="0"/>
          </a:p>
        </p:txBody>
      </p:sp>
    </p:spTree>
    <p:extLst>
      <p:ext uri="{BB962C8B-B14F-4D97-AF65-F5344CB8AC3E}">
        <p14:creationId xmlns:p14="http://schemas.microsoft.com/office/powerpoint/2010/main" val="3431801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Restoration Partnership is going through a specific planning process in order to accomplish restoration projects. This planning process is required by the National Environmental Policy Act (NEPA) and is designed to make sure the public is involved. Since we are excited to have you help shape the plan, the Restoration Partnership is always accepting comments and ideas. </a:t>
            </a:r>
          </a:p>
          <a:p>
            <a:r>
              <a:rPr lang="en-US" dirty="0" smtClean="0"/>
              <a:t/>
            </a:r>
            <a:br>
              <a:rPr lang="en-US" dirty="0" smtClean="0"/>
            </a:br>
            <a:endParaRPr lang="en-US" dirty="0" smtClean="0"/>
          </a:p>
          <a:p>
            <a:r>
              <a:rPr lang="en-US" b="1" dirty="0" smtClean="0"/>
              <a:t>Public Scoping</a:t>
            </a:r>
          </a:p>
          <a:p>
            <a:r>
              <a:rPr lang="en-US" dirty="0" smtClean="0"/>
              <a:t>The First period of time will be a 60-day period beginning in June 2013 and ending</a:t>
            </a:r>
            <a:r>
              <a:rPr lang="en-US" baseline="0" dirty="0" smtClean="0"/>
              <a:t> mid to late</a:t>
            </a:r>
            <a:r>
              <a:rPr lang="en-US" dirty="0" smtClean="0"/>
              <a:t> August 2013. This period of time is referred to as “scoping” and its purpose is to gain ideas from you regarding the adoption of a restoration plan for the Coeur d’Alene Basin. You can submit any type of comment or information you desire regarding this. The Restoration Partnership will use this information to determine how to move forward on a restoration plan. Your ideas and values will help shape the draft version of the Restoration Plan. Using this website or attending public open-house meetings are ways that you can provide input during this time.</a:t>
            </a:r>
          </a:p>
          <a:p>
            <a:endParaRPr lang="en-US" dirty="0" smtClean="0"/>
          </a:p>
          <a:p>
            <a:endParaRPr lang="en-US" b="1" dirty="0" smtClean="0"/>
          </a:p>
        </p:txBody>
      </p:sp>
      <p:sp>
        <p:nvSpPr>
          <p:cNvPr id="4" name="Slide Number Placeholder 3"/>
          <p:cNvSpPr>
            <a:spLocks noGrp="1"/>
          </p:cNvSpPr>
          <p:nvPr>
            <p:ph type="sldNum" sz="quarter" idx="10"/>
          </p:nvPr>
        </p:nvSpPr>
        <p:spPr/>
        <p:txBody>
          <a:bodyPr/>
          <a:lstStyle/>
          <a:p>
            <a:fld id="{572E65E0-D897-484B-84FC-051C68195C47}" type="slidenum">
              <a:rPr lang="en-US" smtClean="0"/>
              <a:pPr/>
              <a:t>14</a:t>
            </a:fld>
            <a:endParaRPr lang="en-US" dirty="0"/>
          </a:p>
        </p:txBody>
      </p:sp>
    </p:spTree>
    <p:extLst>
      <p:ext uri="{BB962C8B-B14F-4D97-AF65-F5344CB8AC3E}">
        <p14:creationId xmlns:p14="http://schemas.microsoft.com/office/powerpoint/2010/main" val="1256664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15</a:t>
            </a:fld>
            <a:endParaRPr lang="en-US" dirty="0"/>
          </a:p>
        </p:txBody>
      </p:sp>
    </p:spTree>
    <p:extLst>
      <p:ext uri="{BB962C8B-B14F-4D97-AF65-F5344CB8AC3E}">
        <p14:creationId xmlns:p14="http://schemas.microsoft.com/office/powerpoint/2010/main" val="201158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16</a:t>
            </a:fld>
            <a:endParaRPr lang="en-US" dirty="0"/>
          </a:p>
        </p:txBody>
      </p:sp>
    </p:spTree>
    <p:extLst>
      <p:ext uri="{BB962C8B-B14F-4D97-AF65-F5344CB8AC3E}">
        <p14:creationId xmlns:p14="http://schemas.microsoft.com/office/powerpoint/2010/main" val="3680252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17</a:t>
            </a:fld>
            <a:endParaRPr lang="en-US" dirty="0"/>
          </a:p>
        </p:txBody>
      </p:sp>
    </p:spTree>
    <p:extLst>
      <p:ext uri="{BB962C8B-B14F-4D97-AF65-F5344CB8AC3E}">
        <p14:creationId xmlns:p14="http://schemas.microsoft.com/office/powerpoint/2010/main" val="3912134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Restoration Partnership is going through a specific planning process in order to accomplish restoration projects. This planning process is required by the National Environmental Policy Act (NEPA) and is designed to make sure the public is involved. Since we are excited to have you help shape the plan, the Restoration Partnership is always accepting comments and ideas. </a:t>
            </a:r>
          </a:p>
          <a:p>
            <a:r>
              <a:rPr lang="en-US" dirty="0" smtClean="0"/>
              <a:t/>
            </a:r>
            <a:br>
              <a:rPr lang="en-US" dirty="0" smtClean="0"/>
            </a:br>
            <a:endParaRPr lang="en-US" dirty="0" smtClean="0"/>
          </a:p>
          <a:p>
            <a:r>
              <a:rPr lang="en-US" b="1" dirty="0" smtClean="0"/>
              <a:t>Public Scoping</a:t>
            </a:r>
          </a:p>
          <a:p>
            <a:r>
              <a:rPr lang="en-US" dirty="0" smtClean="0"/>
              <a:t>The First period of time will be a 60-day period beginning in June 2013 and ending</a:t>
            </a:r>
            <a:r>
              <a:rPr lang="en-US" baseline="0" dirty="0" smtClean="0"/>
              <a:t> mid to late</a:t>
            </a:r>
            <a:r>
              <a:rPr lang="en-US" dirty="0" smtClean="0"/>
              <a:t> August 2013. This period of time is referred to as “scoping” and its purpose is to gain ideas from you regarding the adoption of a restoration plan for the Coeur d’Alene Basin. You can submit any type of comment or information you desire regarding this. The Restoration Partnership will use this information to determine how to move forward on a restoration plan. Your ideas and values will help shape the draft version of the Restoration Plan. Using this website or attending public open-house meetings are ways that you can provide input during this time.</a:t>
            </a:r>
          </a:p>
          <a:p>
            <a:endParaRPr lang="en-US" dirty="0" smtClean="0"/>
          </a:p>
          <a:p>
            <a:endParaRPr lang="en-US" b="1" dirty="0" smtClean="0"/>
          </a:p>
        </p:txBody>
      </p:sp>
      <p:sp>
        <p:nvSpPr>
          <p:cNvPr id="4" name="Slide Number Placeholder 3"/>
          <p:cNvSpPr>
            <a:spLocks noGrp="1"/>
          </p:cNvSpPr>
          <p:nvPr>
            <p:ph type="sldNum" sz="quarter" idx="10"/>
          </p:nvPr>
        </p:nvSpPr>
        <p:spPr/>
        <p:txBody>
          <a:bodyPr/>
          <a:lstStyle/>
          <a:p>
            <a:fld id="{572E65E0-D897-484B-84FC-051C68195C47}" type="slidenum">
              <a:rPr lang="en-US" smtClean="0"/>
              <a:pPr/>
              <a:t>18</a:t>
            </a:fld>
            <a:endParaRPr lang="en-US" dirty="0"/>
          </a:p>
        </p:txBody>
      </p:sp>
    </p:spTree>
    <p:extLst>
      <p:ext uri="{BB962C8B-B14F-4D97-AF65-F5344CB8AC3E}">
        <p14:creationId xmlns:p14="http://schemas.microsoft.com/office/powerpoint/2010/main" val="1636883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19</a:t>
            </a:fld>
            <a:endParaRPr lang="en-US" dirty="0"/>
          </a:p>
        </p:txBody>
      </p:sp>
    </p:spTree>
    <p:extLst>
      <p:ext uri="{BB962C8B-B14F-4D97-AF65-F5344CB8AC3E}">
        <p14:creationId xmlns:p14="http://schemas.microsoft.com/office/powerpoint/2010/main" val="421805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a:t>
            </a:fld>
            <a:endParaRPr lang="en-US" dirty="0"/>
          </a:p>
        </p:txBody>
      </p:sp>
    </p:spTree>
    <p:extLst>
      <p:ext uri="{BB962C8B-B14F-4D97-AF65-F5344CB8AC3E}">
        <p14:creationId xmlns:p14="http://schemas.microsoft.com/office/powerpoint/2010/main" val="2287469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Tx/>
              <a:buSzTx/>
              <a:buFont typeface="Arial" charset="0"/>
              <a:buChar char="•"/>
            </a:pPr>
            <a:r>
              <a:rPr lang="en-US" dirty="0" smtClean="0"/>
              <a:t>Vegetation is the answer but can be difficult</a:t>
            </a:r>
            <a:r>
              <a:rPr lang="en-US" baseline="0" dirty="0" smtClean="0"/>
              <a:t> to make it work.  Timing is key!</a:t>
            </a:r>
            <a:r>
              <a:rPr lang="en-US" altLang="en-US" sz="1200" dirty="0" smtClean="0"/>
              <a:t> Major challenges:  ice jams, anchor ice, break-up, rain-on-snow</a:t>
            </a:r>
          </a:p>
          <a:p>
            <a:pPr eaLnBrk="1" hangingPunct="1">
              <a:buClrTx/>
              <a:buSzTx/>
              <a:buFontTx/>
              <a:buNone/>
            </a:pPr>
            <a:endParaRPr lang="en-US" altLang="en-US" sz="1200" dirty="0" smtClean="0"/>
          </a:p>
          <a:p>
            <a:pPr eaLnBrk="1" hangingPunct="1">
              <a:buClrTx/>
              <a:buSzTx/>
              <a:buFont typeface="Arial" charset="0"/>
              <a:buChar char="•"/>
            </a:pPr>
            <a:r>
              <a:rPr lang="en-US" altLang="en-US" sz="1200" dirty="0" smtClean="0"/>
              <a:t>Short growing season</a:t>
            </a:r>
          </a:p>
          <a:p>
            <a:pPr eaLnBrk="1" hangingPunct="1">
              <a:buClrTx/>
              <a:buSzTx/>
              <a:buFontTx/>
              <a:buNone/>
            </a:pPr>
            <a:endParaRPr lang="en-US" altLang="en-US" sz="1200" dirty="0" smtClean="0"/>
          </a:p>
          <a:p>
            <a:pPr eaLnBrk="1" hangingPunct="1">
              <a:buClrTx/>
              <a:buSzTx/>
              <a:buFont typeface="Arial" charset="0"/>
              <a:buChar char="•"/>
            </a:pPr>
            <a:r>
              <a:rPr lang="en-US" altLang="en-US" sz="1200" dirty="0" smtClean="0"/>
              <a:t>Banks and beds comprised of easily erodible glacial till</a:t>
            </a:r>
          </a:p>
          <a:p>
            <a:pPr eaLnBrk="1" hangingPunct="1">
              <a:buClrTx/>
              <a:buSzTx/>
              <a:buFont typeface="Arial" charset="0"/>
              <a:buChar char="•"/>
            </a:pPr>
            <a:endParaRPr lang="en-US" altLang="en-US" sz="1200" dirty="0" smtClean="0"/>
          </a:p>
          <a:p>
            <a:pPr eaLnBrk="1" hangingPunct="1">
              <a:buClrTx/>
              <a:buSzTx/>
              <a:buFont typeface="Arial" charset="0"/>
              <a:buChar char="•"/>
            </a:pPr>
            <a:r>
              <a:rPr lang="en-US" altLang="en-US" sz="1200" dirty="0" smtClean="0"/>
              <a:t>Incredible recreation pressure</a:t>
            </a:r>
          </a:p>
          <a:p>
            <a:pPr eaLnBrk="1" hangingPunct="1">
              <a:buClrTx/>
              <a:buSzTx/>
              <a:buFont typeface="Arial" charset="0"/>
              <a:buChar char="•"/>
            </a:pPr>
            <a:endParaRPr lang="en-US" altLang="en-US" sz="1200" dirty="0" smtClean="0"/>
          </a:p>
          <a:p>
            <a:pPr lvl="1" eaLnBrk="1" hangingPunct="1">
              <a:spcBef>
                <a:spcPct val="0"/>
              </a:spcBef>
              <a:buClrTx/>
              <a:buSzTx/>
            </a:pPr>
            <a:r>
              <a:rPr lang="en-US" altLang="en-US" sz="1200" dirty="0" smtClean="0"/>
              <a:t>Why</a:t>
            </a:r>
            <a:r>
              <a:rPr lang="en-US" altLang="en-US" sz="1200" baseline="0" dirty="0" smtClean="0"/>
              <a:t> s</a:t>
            </a:r>
            <a:r>
              <a:rPr lang="en-US" altLang="en-US" sz="1200" dirty="0" smtClean="0"/>
              <a:t>tart</a:t>
            </a:r>
            <a:r>
              <a:rPr lang="en-US" altLang="en-US" sz="1200" baseline="0" dirty="0" smtClean="0"/>
              <a:t> at the toe? </a:t>
            </a:r>
            <a:r>
              <a:rPr lang="en-US" altLang="en-US" sz="1800" dirty="0" smtClean="0"/>
              <a:t>Prevent undermining from bottom</a:t>
            </a:r>
          </a:p>
          <a:p>
            <a:pPr lvl="1" eaLnBrk="1" hangingPunct="1">
              <a:spcBef>
                <a:spcPct val="0"/>
              </a:spcBef>
              <a:buClrTx/>
              <a:buSzTx/>
            </a:pPr>
            <a:r>
              <a:rPr lang="en-US" altLang="en-US" sz="1800" dirty="0" smtClean="0"/>
              <a:t>Moderate shear stress</a:t>
            </a:r>
          </a:p>
          <a:p>
            <a:pPr lvl="1" eaLnBrk="1" hangingPunct="1">
              <a:spcBef>
                <a:spcPct val="0"/>
              </a:spcBef>
              <a:buClrTx/>
              <a:buSzTx/>
            </a:pPr>
            <a:r>
              <a:rPr lang="en-US" altLang="en-US" sz="1800" dirty="0" smtClean="0"/>
              <a:t>Trap sediment=&gt;</a:t>
            </a:r>
          </a:p>
          <a:p>
            <a:pPr lvl="2" eaLnBrk="1" hangingPunct="1">
              <a:spcBef>
                <a:spcPct val="0"/>
              </a:spcBef>
              <a:buClrTx/>
              <a:buSzTx/>
              <a:buFontTx/>
              <a:buNone/>
            </a:pPr>
            <a:r>
              <a:rPr lang="en-US" altLang="en-US" sz="1800" dirty="0" smtClean="0"/>
              <a:t>	</a:t>
            </a:r>
            <a:r>
              <a:rPr lang="en-US" altLang="en-US" sz="1800" i="1" dirty="0" smtClean="0"/>
              <a:t>builds banks and bed</a:t>
            </a:r>
          </a:p>
          <a:p>
            <a:pPr eaLnBrk="1" hangingPunct="1">
              <a:buClrTx/>
              <a:buSzTx/>
              <a:buFont typeface="Arial" charset="0"/>
              <a:buNone/>
            </a:pP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20</a:t>
            </a:fld>
            <a:endParaRPr lang="en-US" dirty="0"/>
          </a:p>
        </p:txBody>
      </p:sp>
    </p:spTree>
    <p:extLst>
      <p:ext uri="{BB962C8B-B14F-4D97-AF65-F5344CB8AC3E}">
        <p14:creationId xmlns:p14="http://schemas.microsoft.com/office/powerpoint/2010/main" val="3026375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Restoration Partnership is going through a specific planning process in order to accomplish restoration projects. This planning process is required by the National Environmental Policy Act (NEPA) and is designed to make sure the public is involved. Since we are excited to have you help shape the plan, the Restoration Partnership is always accepting comments and ideas. </a:t>
            </a:r>
          </a:p>
          <a:p>
            <a:r>
              <a:rPr lang="en-US" dirty="0" smtClean="0"/>
              <a:t/>
            </a:r>
            <a:br>
              <a:rPr lang="en-US" dirty="0" smtClean="0"/>
            </a:br>
            <a:endParaRPr lang="en-US" dirty="0" smtClean="0"/>
          </a:p>
          <a:p>
            <a:r>
              <a:rPr lang="en-US" b="1" dirty="0" smtClean="0"/>
              <a:t>Public Scoping</a:t>
            </a:r>
          </a:p>
          <a:p>
            <a:r>
              <a:rPr lang="en-US" dirty="0" smtClean="0"/>
              <a:t>The First period of time will be a 60-day period beginning in June 2013 and ending</a:t>
            </a:r>
            <a:r>
              <a:rPr lang="en-US" baseline="0" dirty="0" smtClean="0"/>
              <a:t> mid to late</a:t>
            </a:r>
            <a:r>
              <a:rPr lang="en-US" dirty="0" smtClean="0"/>
              <a:t> August 2013. This period of time is referred to as “scoping” and its purpose is to gain ideas from you regarding the adoption of a restoration plan for the Coeur d’Alene Basin. You can submit any type of comment or information you desire regarding this. The Restoration Partnership will use this information to determine how to move forward on a restoration plan. Your ideas and values will help shape the draft version of the Restoration Plan. Using this website or attending public open-house meetings are ways that you can provide input during this time.</a:t>
            </a:r>
          </a:p>
          <a:p>
            <a:endParaRPr lang="en-US" dirty="0" smtClean="0"/>
          </a:p>
          <a:p>
            <a:endParaRPr lang="en-US" b="1" dirty="0" smtClean="0"/>
          </a:p>
        </p:txBody>
      </p:sp>
      <p:sp>
        <p:nvSpPr>
          <p:cNvPr id="4" name="Slide Number Placeholder 3"/>
          <p:cNvSpPr>
            <a:spLocks noGrp="1"/>
          </p:cNvSpPr>
          <p:nvPr>
            <p:ph type="sldNum" sz="quarter" idx="10"/>
          </p:nvPr>
        </p:nvSpPr>
        <p:spPr/>
        <p:txBody>
          <a:bodyPr/>
          <a:lstStyle/>
          <a:p>
            <a:fld id="{572E65E0-D897-484B-84FC-051C68195C47}" type="slidenum">
              <a:rPr lang="en-US" smtClean="0"/>
              <a:pPr/>
              <a:t>21</a:t>
            </a:fld>
            <a:endParaRPr lang="en-US" dirty="0"/>
          </a:p>
        </p:txBody>
      </p:sp>
    </p:spTree>
    <p:extLst>
      <p:ext uri="{BB962C8B-B14F-4D97-AF65-F5344CB8AC3E}">
        <p14:creationId xmlns:p14="http://schemas.microsoft.com/office/powerpoint/2010/main" val="640850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Tx/>
              <a:buSzTx/>
              <a:buFont typeface="Arial" charset="0"/>
              <a:buChar char="•"/>
            </a:pPr>
            <a:r>
              <a:rPr lang="en-US" dirty="0" smtClean="0"/>
              <a:t>Roughness is important</a:t>
            </a:r>
            <a:r>
              <a:rPr lang="en-US" baseline="0" dirty="0" smtClean="0"/>
              <a:t> </a:t>
            </a:r>
            <a:r>
              <a:rPr lang="en-US" baseline="0" dirty="0" err="1" smtClean="0"/>
              <a:t>everywhere..all</a:t>
            </a:r>
            <a:r>
              <a:rPr lang="en-US" baseline="0" dirty="0" smtClean="0"/>
              <a:t> the time. Holds banks together and provides habitat.</a:t>
            </a:r>
          </a:p>
          <a:p>
            <a:pPr eaLnBrk="1" hangingPunct="1">
              <a:buClrTx/>
              <a:buSzTx/>
              <a:buFont typeface="Arial" charset="0"/>
              <a:buChar char="•"/>
            </a:pPr>
            <a:endParaRPr lang="en-US" altLang="en-US" sz="1200" baseline="0" dirty="0" smtClean="0"/>
          </a:p>
          <a:p>
            <a:pPr eaLnBrk="1" hangingPunct="1">
              <a:buClrTx/>
              <a:buSzTx/>
              <a:buFont typeface="Arial" charset="0"/>
              <a:buChar char="•"/>
            </a:pPr>
            <a:r>
              <a:rPr lang="en-US" altLang="en-US" sz="1200" baseline="0" dirty="0" err="1" smtClean="0"/>
              <a:t>Facines</a:t>
            </a:r>
            <a:r>
              <a:rPr lang="en-US" altLang="en-US" sz="1200" baseline="0" dirty="0" smtClean="0"/>
              <a:t>:</a:t>
            </a:r>
            <a:r>
              <a:rPr lang="en-US" altLang="en-US" sz="1200" dirty="0" smtClean="0"/>
              <a:t> Easy to make and install</a:t>
            </a:r>
          </a:p>
          <a:p>
            <a:pPr eaLnBrk="1" hangingPunct="1">
              <a:buClrTx/>
              <a:buSzTx/>
              <a:buFont typeface="Arial" charset="0"/>
              <a:buChar char="•"/>
            </a:pPr>
            <a:r>
              <a:rPr lang="en-US" altLang="en-US" sz="1200" dirty="0" smtClean="0"/>
              <a:t>Readily available biomass</a:t>
            </a:r>
          </a:p>
          <a:p>
            <a:pPr eaLnBrk="1" hangingPunct="1">
              <a:buClrTx/>
              <a:buSzTx/>
              <a:buFont typeface="Arial" charset="0"/>
              <a:buChar char="•"/>
            </a:pPr>
            <a:r>
              <a:rPr lang="en-US" altLang="en-US" sz="1200" dirty="0" smtClean="0"/>
              <a:t>Make very good use of volunteers</a:t>
            </a:r>
          </a:p>
          <a:p>
            <a:pPr eaLnBrk="1" hangingPunct="1">
              <a:buClrTx/>
              <a:buSzTx/>
              <a:buFont typeface="Arial" charset="0"/>
              <a:buChar char="•"/>
            </a:pPr>
            <a:r>
              <a:rPr lang="en-US" altLang="en-US" sz="1200" dirty="0" smtClean="0">
                <a:solidFill>
                  <a:srgbClr val="FFC000"/>
                </a:solidFill>
              </a:rPr>
              <a:t>Outstanding longevity, retention, and ecological value</a:t>
            </a:r>
          </a:p>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22</a:t>
            </a:fld>
            <a:endParaRPr lang="en-US" dirty="0"/>
          </a:p>
        </p:txBody>
      </p:sp>
    </p:spTree>
    <p:extLst>
      <p:ext uri="{BB962C8B-B14F-4D97-AF65-F5344CB8AC3E}">
        <p14:creationId xmlns:p14="http://schemas.microsoft.com/office/powerpoint/2010/main" val="3906757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23</a:t>
            </a:fld>
            <a:endParaRPr lang="en-US" dirty="0"/>
          </a:p>
        </p:txBody>
      </p:sp>
    </p:spTree>
    <p:extLst>
      <p:ext uri="{BB962C8B-B14F-4D97-AF65-F5344CB8AC3E}">
        <p14:creationId xmlns:p14="http://schemas.microsoft.com/office/powerpoint/2010/main" val="3043504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became a really</a:t>
            </a:r>
            <a:r>
              <a:rPr lang="en-US" baseline="0" dirty="0" smtClean="0"/>
              <a:t> challenging point in time where the Tribe requested that Hangman Creek Watershed within the reservation boundaries be included due to the close proximity to major Tribal population centers, moratorium on gathering subsistence foods, or practicing traditional ceremonial practices in the aboriginal territory.  The other Trustees (a lot of which were new with little NRDA background) did and still not understand the compensatory nature of NRDA in that work in the un-contaminated portions of Hangman Creek that were not directly injured by mine waste, would be both replacement and compensatory in nature.</a:t>
            </a:r>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24</a:t>
            </a:fld>
            <a:endParaRPr lang="en-US" dirty="0"/>
          </a:p>
        </p:txBody>
      </p:sp>
    </p:spTree>
    <p:extLst>
      <p:ext uri="{BB962C8B-B14F-4D97-AF65-F5344CB8AC3E}">
        <p14:creationId xmlns:p14="http://schemas.microsoft.com/office/powerpoint/2010/main" val="1617983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25</a:t>
            </a:fld>
            <a:endParaRPr lang="en-US" dirty="0"/>
          </a:p>
        </p:txBody>
      </p:sp>
    </p:spTree>
    <p:extLst>
      <p:ext uri="{BB962C8B-B14F-4D97-AF65-F5344CB8AC3E}">
        <p14:creationId xmlns:p14="http://schemas.microsoft.com/office/powerpoint/2010/main" val="2807548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26</a:t>
            </a:fld>
            <a:endParaRPr lang="en-US" dirty="0"/>
          </a:p>
        </p:txBody>
      </p:sp>
    </p:spTree>
    <p:extLst>
      <p:ext uri="{BB962C8B-B14F-4D97-AF65-F5344CB8AC3E}">
        <p14:creationId xmlns:p14="http://schemas.microsoft.com/office/powerpoint/2010/main" val="231511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of this depends</a:t>
            </a:r>
            <a:r>
              <a:rPr lang="en-US" baseline="0" dirty="0" smtClean="0"/>
              <a:t> on timing and how long it takes to respond to comments. </a:t>
            </a:r>
          </a:p>
          <a:p>
            <a:r>
              <a:rPr lang="en-US" baseline="0" dirty="0" smtClean="0"/>
              <a:t>Then lastly…implement restoration of course!!</a:t>
            </a:r>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27</a:t>
            </a:fld>
            <a:endParaRPr lang="en-US" dirty="0"/>
          </a:p>
        </p:txBody>
      </p:sp>
    </p:spTree>
    <p:extLst>
      <p:ext uri="{BB962C8B-B14F-4D97-AF65-F5344CB8AC3E}">
        <p14:creationId xmlns:p14="http://schemas.microsoft.com/office/powerpoint/2010/main" val="2886927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 website</a:t>
            </a:r>
            <a:r>
              <a:rPr lang="en-US" baseline="0" dirty="0" smtClean="0"/>
              <a:t> for engaging with the public.  We had a Communications Specialist that worked with the Federal and State Trustees Public Affairs staff and that worked well.  Unfortunately, it was a bit difficult for him to stay neutral (Tribal member) so it kind of burned him out.  Once the ROD is issued, all public relations will be handled internally by the Trustees.</a:t>
            </a:r>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28</a:t>
            </a:fld>
            <a:endParaRPr lang="en-US" dirty="0"/>
          </a:p>
        </p:txBody>
      </p:sp>
    </p:spTree>
    <p:extLst>
      <p:ext uri="{BB962C8B-B14F-4D97-AF65-F5344CB8AC3E}">
        <p14:creationId xmlns:p14="http://schemas.microsoft.com/office/powerpoint/2010/main" val="143991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29</a:t>
            </a:fld>
            <a:endParaRPr lang="en-US" dirty="0"/>
          </a:p>
        </p:txBody>
      </p:sp>
    </p:spTree>
    <p:extLst>
      <p:ext uri="{BB962C8B-B14F-4D97-AF65-F5344CB8AC3E}">
        <p14:creationId xmlns:p14="http://schemas.microsoft.com/office/powerpoint/2010/main" val="4019795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Coeur d’Alene Basin Natural Resource Trustees (Trustees) are the U.S. Department of Interior, U.S. Department of Agriculture, Coeur d’Alene Tribe and State of Idaho. Go through the flow chart and identify the agencies represented.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 the years,</a:t>
            </a:r>
            <a:r>
              <a:rPr lang="en-US" baseline="0" dirty="0" smtClean="0"/>
              <a:t> there have been a number of MOA’s (~4). </a:t>
            </a:r>
            <a:r>
              <a:rPr lang="en-US" dirty="0" smtClean="0"/>
              <a:t>In the Coeur d’Alene Basin, the Trustees have chosen to work together through the Trustee Council which was developed through a 2012 Memorandum of Agreement. </a:t>
            </a:r>
          </a:p>
          <a:p>
            <a:endParaRPr lang="en-US" dirty="0" smtClean="0"/>
          </a:p>
          <a:p>
            <a:endParaRPr lang="en-US" dirty="0" smtClean="0"/>
          </a:p>
          <a:p>
            <a:r>
              <a:rPr lang="en-US" dirty="0" smtClean="0"/>
              <a:t>The Comprehensive Environmental Response, Compensation and Liability Act (CERCLA) and Clean Water Act (CWA) identify Federal, Tribal and State governments as trustees over natural resources on behalf of the public. The role of the Trustees is to obtain monetary damages related to harm incurred to natural resources as a result of hazardous waste contamination. Then, the Trustees are to use those funds to engage in natural resources restoration. </a:t>
            </a:r>
            <a:br>
              <a:rPr lang="en-US" dirty="0" smtClean="0"/>
            </a:br>
            <a:r>
              <a:rPr lang="en-US" dirty="0" smtClean="0"/>
              <a:t/>
            </a:r>
            <a:br>
              <a:rPr lang="en-US" dirty="0" smtClean="0"/>
            </a:br>
            <a:endParaRPr lang="en-US" dirty="0" smtClean="0"/>
          </a:p>
          <a:p>
            <a:r>
              <a:rPr lang="en-US" dirty="0" smtClean="0"/>
              <a:t>The</a:t>
            </a:r>
            <a:r>
              <a:rPr lang="en-US" baseline="0" dirty="0" smtClean="0"/>
              <a:t> Trustees are now referred to as the Restoration Partnership.</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317A2B9-4E5E-4BFE-9E7B-F88BC72933E8}" type="slidenum">
              <a:rPr lang="en-US" smtClean="0"/>
              <a:pPr/>
              <a:t>3</a:t>
            </a:fld>
            <a:endParaRPr lang="en-US" dirty="0"/>
          </a:p>
        </p:txBody>
      </p:sp>
    </p:spTree>
    <p:extLst>
      <p:ext uri="{BB962C8B-B14F-4D97-AF65-F5344CB8AC3E}">
        <p14:creationId xmlns:p14="http://schemas.microsoft.com/office/powerpoint/2010/main" val="149795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Cda Basin approximately 2.4 million acres </a:t>
            </a:r>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4</a:t>
            </a:fld>
            <a:endParaRPr lang="en-US" dirty="0"/>
          </a:p>
        </p:txBody>
      </p:sp>
    </p:spTree>
    <p:extLst>
      <p:ext uri="{BB962C8B-B14F-4D97-AF65-F5344CB8AC3E}">
        <p14:creationId xmlns:p14="http://schemas.microsoft.com/office/powerpoint/2010/main" val="314953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In the late 1800s gold</a:t>
            </a:r>
            <a:r>
              <a:rPr lang="en-US" baseline="0" dirty="0" smtClean="0"/>
              <a:t> and silver were discovered in the Silver Valley and soon mining, logging, and community establishment began. </a:t>
            </a:r>
          </a:p>
          <a:p>
            <a:pPr defTabSz="931774">
              <a:defRPr/>
            </a:pPr>
            <a:r>
              <a:rPr lang="en-US" baseline="0" dirty="0" smtClean="0"/>
              <a:t>For more than 100 years, the Coeur d’Alene Mining District has been a leader in production of silver, lead, and zinc. Production from our area’s mines contributed to the economic development of the region as well as the war effort in WWI and WWII. </a:t>
            </a:r>
          </a:p>
          <a:p>
            <a:pPr defTabSz="931774">
              <a:defRPr/>
            </a:pPr>
            <a:endParaRPr lang="en-US" baseline="0" dirty="0" smtClean="0"/>
          </a:p>
          <a:p>
            <a:pPr defTabSz="931774">
              <a:defRPr/>
            </a:pPr>
            <a:r>
              <a:rPr lang="en-US" baseline="0" dirty="0" smtClean="0"/>
              <a:t>Mining is still a vital industry and metals produced from mining are needed for modern life. Products we rely on every day in our homes and businesses require some product of mining and it’s important that we recognize this. </a:t>
            </a:r>
          </a:p>
          <a:p>
            <a:pPr defTabSz="931774">
              <a:defRPr/>
            </a:pPr>
            <a:endParaRPr lang="en-US" dirty="0" smtClean="0"/>
          </a:p>
        </p:txBody>
      </p:sp>
      <p:sp>
        <p:nvSpPr>
          <p:cNvPr id="4" name="Slide Number Placeholder 3"/>
          <p:cNvSpPr>
            <a:spLocks noGrp="1"/>
          </p:cNvSpPr>
          <p:nvPr>
            <p:ph type="sldNum" sz="quarter" idx="10"/>
          </p:nvPr>
        </p:nvSpPr>
        <p:spPr/>
        <p:txBody>
          <a:bodyPr/>
          <a:lstStyle/>
          <a:p>
            <a:fld id="{572E65E0-D897-484B-84FC-051C68195C47}" type="slidenum">
              <a:rPr lang="en-US" smtClean="0"/>
              <a:pPr/>
              <a:t>5</a:t>
            </a:fld>
            <a:endParaRPr lang="en-US" dirty="0"/>
          </a:p>
        </p:txBody>
      </p:sp>
    </p:spTree>
    <p:extLst>
      <p:ext uri="{BB962C8B-B14F-4D97-AF65-F5344CB8AC3E}">
        <p14:creationId xmlns:p14="http://schemas.microsoft.com/office/powerpoint/2010/main" val="1810458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31774">
              <a:defRPr/>
            </a:pPr>
            <a:r>
              <a:rPr lang="en-US" baseline="0" dirty="0" smtClean="0"/>
              <a:t>Unfortunately due to some of the historic practices at mines, mills, and smelters, there were releases of wastes containing metals that spread throughout much of the Coeur d’Alene Basin. Some of those metals include but are not limited to: lead, zinc, arsenic, cadmium, copper, and others. </a:t>
            </a:r>
          </a:p>
          <a:p>
            <a:pPr defTabSz="931774">
              <a:defRPr/>
            </a:pPr>
            <a:endParaRPr lang="en-US" baseline="0" dirty="0" smtClean="0"/>
          </a:p>
          <a:p>
            <a:pPr defTabSz="931774">
              <a:defRPr/>
            </a:pPr>
            <a:r>
              <a:rPr lang="en-US" dirty="0" smtClean="0"/>
              <a:t>As a result, mining-related waste rock, tailings, mine drainage, and contaminated floodplain deposits are continuing sources of metals contamination in the Coeur d'Alene Basin.  Surface and ground water continues to transport dissolved and particulate metals to downstream waters, soils, and floodplain sediments. Tailings and contaminated sediments continue to be deposited in the Coeur d’Alene River channel, levees, and floodplain, as well as in lakes and wetlands adjacent to the river, and in Coeur d’Alene Lake. </a:t>
            </a:r>
            <a:r>
              <a:rPr lang="en-US" baseline="0" dirty="0" smtClean="0"/>
              <a:t>These wastes resulted in natural resource injuries which we’ll describe in the next slide.</a:t>
            </a:r>
            <a:endParaRPr lang="en-US" dirty="0" smtClean="0"/>
          </a:p>
          <a:p>
            <a:pPr defTabSz="931774">
              <a:defRPr/>
            </a:pPr>
            <a:endParaRPr lang="en-US" baseline="0" dirty="0" smtClean="0"/>
          </a:p>
          <a:p>
            <a:r>
              <a:rPr lang="en-US" dirty="0" smtClean="0"/>
              <a:t>In 1983,</a:t>
            </a:r>
            <a:r>
              <a:rPr lang="en-US" baseline="0" dirty="0" smtClean="0"/>
              <a:t> the Bunker Hill Mining and Metallurgical Complex Site was listed on the National Priorities List as a Superfund Site and slated for remediation. The listing of the site by EPA as a Superfund site triggered the interest of the Natural Resource Trustees because natural resource injuries were not fully covered. </a:t>
            </a:r>
          </a:p>
          <a:p>
            <a:endParaRPr lang="en-US" baseline="0" dirty="0" smtClean="0"/>
          </a:p>
          <a:p>
            <a:r>
              <a:rPr lang="en-US" baseline="0" dirty="0" smtClean="0"/>
              <a:t>In 1985 the State of Idaho settled all NRD claims against the mining companies except Hecla.  In 1991 the CDA Tribe initiated the NRDA and started collecting data.  In the mid 90’s the Federal Trustees joined the Tribe and filed a series of lawsuits against companies considered potentially responsible. A series of settlement agreements followed from the mid-1980s until 2011. In 2012, the natural resource trustees combined to form the Restoration Partnership to jointly plan and implement restoration. </a:t>
            </a:r>
          </a:p>
          <a:p>
            <a:pPr defTabSz="931774">
              <a:defRPr/>
            </a:pPr>
            <a:endParaRPr lang="en-US" baseline="0" dirty="0" smtClean="0"/>
          </a:p>
          <a:p>
            <a:pPr defTabSz="931774">
              <a:defRPr/>
            </a:pPr>
            <a:r>
              <a:rPr lang="en-US" baseline="0" dirty="0" smtClean="0"/>
              <a:t>If asked: Approximately $136 million in settlement funds are available. </a:t>
            </a:r>
          </a:p>
        </p:txBody>
      </p:sp>
      <p:sp>
        <p:nvSpPr>
          <p:cNvPr id="4" name="Slide Number Placeholder 3"/>
          <p:cNvSpPr>
            <a:spLocks noGrp="1"/>
          </p:cNvSpPr>
          <p:nvPr>
            <p:ph type="sldNum" sz="quarter" idx="10"/>
          </p:nvPr>
        </p:nvSpPr>
        <p:spPr/>
        <p:txBody>
          <a:bodyPr/>
          <a:lstStyle/>
          <a:p>
            <a:fld id="{572E65E0-D897-484B-84FC-051C68195C47}" type="slidenum">
              <a:rPr lang="en-US" smtClean="0"/>
              <a:pPr/>
              <a:t>6</a:t>
            </a:fld>
            <a:endParaRPr lang="en-US" dirty="0"/>
          </a:p>
        </p:txBody>
      </p:sp>
    </p:spTree>
    <p:extLst>
      <p:ext uri="{BB962C8B-B14F-4D97-AF65-F5344CB8AC3E}">
        <p14:creationId xmlns:p14="http://schemas.microsoft.com/office/powerpoint/2010/main" val="3297810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en-US" dirty="0" smtClean="0"/>
              <a:t>What</a:t>
            </a:r>
            <a:r>
              <a:rPr lang="en-US" baseline="0" dirty="0" smtClean="0"/>
              <a:t> natural resources were found injured? After years of data collection and proving up injury to natural resources, the judge ruled in the Trustees favor and determined that the plaintiffs (i.e., Mining Companies) were found liable for damages (aka $$). The Trustees settled with all of the mining companies except for the ‘last man standing’ Hecla not until 2011.  Since that last settlement, the Trustees have been working on a restoration plan.</a:t>
            </a:r>
          </a:p>
          <a:p>
            <a:pPr rtl="0"/>
            <a:endParaRPr lang="en-US" dirty="0" smtClean="0"/>
          </a:p>
          <a:p>
            <a:r>
              <a:rPr lang="en-US" dirty="0" smtClean="0"/>
              <a:t>The natural resource injuries that were documented (and later acknowledged in District Court) included: surface water, groundwater riparian resources, benthic macroinvertebrates and phytoplankton, fish, birds (in particular, migratory waterfowl), soils and sediments.</a:t>
            </a:r>
          </a:p>
          <a:p>
            <a:endParaRPr lang="en-US" dirty="0" smtClean="0"/>
          </a:p>
          <a:p>
            <a:r>
              <a:rPr lang="en-US" dirty="0" smtClean="0"/>
              <a:t>An extensive Injury Assessment was completed over the course of 5-6 years that included intensive data collection to document injuries to natural resources.  Examples of injuries include sickness, reduced ability to thrive and reproduce, and even death for fish and wildlife. The quality of surface water and ground water was impaired. The metals content of some soils made it difficult to grow vegetation. </a:t>
            </a:r>
          </a:p>
          <a:p>
            <a:endParaRPr lang="en-US" dirty="0" smtClean="0"/>
          </a:p>
          <a:p>
            <a:r>
              <a:rPr lang="en-US" dirty="0" smtClean="0"/>
              <a:t>Ex: if inquired: Waterfowl deaths in the Coeur d’Alene Basin have been reported since 1924 and bird carcasses collected from the basin consistently have shown evidence of Pb exposure and lesions indicative of Pb poisoning.  Dead swan numbers have fluctuated over the years due to changes in weather (how long they stay in the basin) and migratory patterns.  To give you an idea of some data that was collected and used in the injury assessment in the 80’s, 200/1200 tundra swans died in the basin due to Pb poisoning (based on emaciation, engorged gall bladder, impacted gizzard, gastrointestinal problems, and Pb in the tissue. (Krieger, 1990)</a:t>
            </a:r>
          </a:p>
          <a:p>
            <a:endParaRPr lang="en-US" dirty="0" smtClean="0"/>
          </a:p>
        </p:txBody>
      </p:sp>
      <p:sp>
        <p:nvSpPr>
          <p:cNvPr id="4" name="Slide Number Placeholder 3"/>
          <p:cNvSpPr>
            <a:spLocks noGrp="1"/>
          </p:cNvSpPr>
          <p:nvPr>
            <p:ph type="sldNum" sz="quarter" idx="10"/>
          </p:nvPr>
        </p:nvSpPr>
        <p:spPr/>
        <p:txBody>
          <a:bodyPr/>
          <a:lstStyle/>
          <a:p>
            <a:fld id="{572E65E0-D897-484B-84FC-051C68195C47}" type="slidenum">
              <a:rPr lang="en-US" smtClean="0"/>
              <a:pPr/>
              <a:t>7</a:t>
            </a:fld>
            <a:endParaRPr lang="en-US" dirty="0"/>
          </a:p>
        </p:txBody>
      </p:sp>
    </p:spTree>
    <p:extLst>
      <p:ext uri="{BB962C8B-B14F-4D97-AF65-F5344CB8AC3E}">
        <p14:creationId xmlns:p14="http://schemas.microsoft.com/office/powerpoint/2010/main" val="317264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a:t>
            </a:r>
            <a:r>
              <a:rPr lang="en-US" baseline="0" dirty="0" smtClean="0"/>
              <a:t> difference between remediation and restoration: CERCLA; NRDA and Superfund together.</a:t>
            </a:r>
          </a:p>
          <a:p>
            <a:endParaRPr lang="en-US" baseline="0" dirty="0" smtClean="0"/>
          </a:p>
          <a:p>
            <a:r>
              <a:rPr lang="en-US" dirty="0" smtClean="0"/>
              <a:t>Remediation, also known in the Basin as the “Superfund Cleanup” or the “Coeur d’Alene Basin Cleanup,” is the process of addressing mine-waste contamination in order to protect human health and the environment. The EPA is responsible for leading remediation and working with the Idaho Department of Environmental Quality and basin stakeholders.</a:t>
            </a:r>
            <a:br>
              <a:rPr lang="en-US" dirty="0" smtClean="0"/>
            </a:br>
            <a:r>
              <a:rPr lang="en-US" dirty="0" smtClean="0"/>
              <a:t/>
            </a:r>
            <a:br>
              <a:rPr lang="en-US" dirty="0" smtClean="0"/>
            </a:br>
            <a:r>
              <a:rPr lang="en-US" dirty="0" smtClean="0"/>
              <a:t>Restoration is the process of returning natural resources back to a healthy condition. The Natural Resource Trustees, through the Restoration Partnership and in partnership with the public, are in charge of natural resource restoration. </a:t>
            </a:r>
            <a:br>
              <a:rPr lang="en-US" dirty="0" smtClean="0"/>
            </a:br>
            <a:r>
              <a:rPr lang="en-US" dirty="0" smtClean="0"/>
              <a:t/>
            </a:r>
            <a:br>
              <a:rPr lang="en-US" dirty="0" smtClean="0"/>
            </a:br>
            <a:r>
              <a:rPr lang="en-US" dirty="0" smtClean="0"/>
              <a:t>Oftentimes, in order for restoration projects to take place, remediation must happen first. In these cases, coordination must take place between those working on restoration and those working on remediation.</a:t>
            </a:r>
          </a:p>
          <a:p>
            <a:endParaRPr lang="en-US" baseline="0" dirty="0" smtClean="0"/>
          </a:p>
          <a:p>
            <a:r>
              <a:rPr lang="en-US" baseline="0" dirty="0" smtClean="0"/>
              <a:t>Primary vs. Compensatory Restoration. We will be integrating our restoration with EPA’s remedy so it is imperative that we continue to coordinate our efforts with their efforts early on so our restoration techniques are considered &amp; or included in EPA’s design documents.</a:t>
            </a:r>
          </a:p>
          <a:p>
            <a:endParaRPr lang="en-US" baseline="0" dirty="0" smtClean="0"/>
          </a:p>
          <a:p>
            <a:r>
              <a:rPr lang="en-US" baseline="0" dirty="0" smtClean="0"/>
              <a:t>Notes:</a:t>
            </a:r>
          </a:p>
          <a:p>
            <a:r>
              <a:rPr lang="en-US" dirty="0" smtClean="0"/>
              <a:t>Restoration, simply put, means to return a natural resource back to a healthy condition. Building wetlands, riverbanks, and fish habitat, planting trees and vegetation, and increasing water quality are some of the ways we can work to restore our natural resources. For any given restoration project, we can focus on resources that have been harmed by mine-waste contamination or we can replace them by developing or protecting the same types of resources in a different location. An example of the latter is if a wetland has been too heavily impacted by lead contamination, and we cannot prevent future contamination from happening, we might then decide that it is better to develop a wetland in a different location. By doing restoration projects we will enrich the natural beauty we already see in the Coeur d’Alene Basin area. Experiencing the abundance this land offers with our family and friends: it’s why we live here!!!</a:t>
            </a:r>
          </a:p>
          <a:p>
            <a:endParaRPr lang="en-US" dirty="0" smtClean="0"/>
          </a:p>
          <a:p>
            <a:r>
              <a:rPr lang="en-US" i="1" dirty="0" smtClean="0"/>
              <a:t>Be careful as these may seem pre-decisional.</a:t>
            </a:r>
            <a:r>
              <a:rPr lang="en-US" dirty="0" smtClean="0"/>
              <a:t>  Some types of</a:t>
            </a:r>
            <a:r>
              <a:rPr lang="en-US" baseline="0" dirty="0" smtClean="0"/>
              <a:t> restoration may include but are not limited to: riverbank stabilization, stream restoration, wetland rehabilitation, reforestation, etc.</a:t>
            </a:r>
            <a:endParaRPr lang="en-US" dirty="0" smtClean="0"/>
          </a:p>
          <a:p>
            <a:endParaRPr lang="en-US" dirty="0"/>
          </a:p>
        </p:txBody>
      </p:sp>
      <p:sp>
        <p:nvSpPr>
          <p:cNvPr id="4" name="Slide Number Placeholder 3"/>
          <p:cNvSpPr>
            <a:spLocks noGrp="1"/>
          </p:cNvSpPr>
          <p:nvPr>
            <p:ph type="sldNum" sz="quarter" idx="10"/>
          </p:nvPr>
        </p:nvSpPr>
        <p:spPr/>
        <p:txBody>
          <a:bodyPr/>
          <a:lstStyle/>
          <a:p>
            <a:fld id="{572E65E0-D897-484B-84FC-051C68195C47}" type="slidenum">
              <a:rPr lang="en-US" smtClean="0"/>
              <a:pPr/>
              <a:t>8</a:t>
            </a:fld>
            <a:endParaRPr lang="en-US" dirty="0"/>
          </a:p>
        </p:txBody>
      </p:sp>
    </p:spTree>
    <p:extLst>
      <p:ext uri="{BB962C8B-B14F-4D97-AF65-F5344CB8AC3E}">
        <p14:creationId xmlns:p14="http://schemas.microsoft.com/office/powerpoint/2010/main" val="2018367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2009 Hecla negotiations began and settlement was likely on the horizon. The Trustees started the conversation whether to contract out the Restoration Plan development or to take it on among themselves. They got a bid from one of their expert witnesses to do the NEPA and write the restoration plan however, due to strong legal advice from the DOI Solicitor saying that we would have to do NEPA, some of the Trustees pushed to form a technical team within their own Trustees to write the plan and PEIS in house.  This was prior to knowing that we would be venturing into the world of NEPA.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1- Tribe: (Coordinator, Lake, and Cultural Resources)</a:t>
            </a:r>
          </a:p>
          <a:p>
            <a:r>
              <a:rPr lang="en-US" baseline="0" dirty="0" smtClean="0"/>
              <a:t>2- State of Idaho: (Water Quality and Wetlands Specialist)</a:t>
            </a:r>
          </a:p>
          <a:p>
            <a:r>
              <a:rPr lang="en-US" baseline="0" dirty="0" smtClean="0"/>
              <a:t>2- Feds: (NEPA, Engineering, Fisheries, &amp; Wildlife)</a:t>
            </a:r>
          </a:p>
          <a:p>
            <a:r>
              <a:rPr lang="en-US" baseline="0" dirty="0" smtClean="0"/>
              <a:t>1- RP: 1 neutral. (Communications Specialist) </a:t>
            </a:r>
          </a:p>
          <a:p>
            <a:endParaRPr lang="en-US" baseline="0" dirty="0" smtClean="0"/>
          </a:p>
          <a:p>
            <a:r>
              <a:rPr lang="en-US" baseline="0" dirty="0" smtClean="0"/>
              <a:t>Revised the MOA, developed Policies &amp; Procedures, Restoration Team Charter, started a Financial Charter, Originally had 2 Co-Coordinators.</a:t>
            </a:r>
          </a:p>
        </p:txBody>
      </p:sp>
      <p:sp>
        <p:nvSpPr>
          <p:cNvPr id="4" name="Slide Number Placeholder 3"/>
          <p:cNvSpPr>
            <a:spLocks noGrp="1"/>
          </p:cNvSpPr>
          <p:nvPr>
            <p:ph type="sldNum" sz="quarter" idx="10"/>
          </p:nvPr>
        </p:nvSpPr>
        <p:spPr/>
        <p:txBody>
          <a:bodyPr/>
          <a:lstStyle/>
          <a:p>
            <a:fld id="{572E65E0-D897-484B-84FC-051C68195C47}" type="slidenum">
              <a:rPr lang="en-US" smtClean="0"/>
              <a:pPr/>
              <a:t>9</a:t>
            </a:fld>
            <a:endParaRPr lang="en-US" dirty="0"/>
          </a:p>
        </p:txBody>
      </p:sp>
    </p:spTree>
    <p:extLst>
      <p:ext uri="{BB962C8B-B14F-4D97-AF65-F5344CB8AC3E}">
        <p14:creationId xmlns:p14="http://schemas.microsoft.com/office/powerpoint/2010/main" val="212090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414329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22088075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310289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32268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2586991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3012934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495566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4179895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232662360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013491"/>
          </a:xfrm>
          <a:solidFill>
            <a:srgbClr val="136B71"/>
          </a:solidFill>
          <a:ln>
            <a:solidFill>
              <a:srgbClr val="136B71"/>
            </a:solidFill>
          </a:ln>
        </p:spPr>
        <p:txBody>
          <a:bodyPr/>
          <a:lstStyle>
            <a:lvl1pPr>
              <a:defRPr>
                <a:solidFill>
                  <a:srgbClr val="A97C50"/>
                </a:solidFill>
              </a:defRPr>
            </a:lvl1pPr>
          </a:lstStyle>
          <a:p>
            <a:r>
              <a:rPr lang="en-US" dirty="0" smtClean="0"/>
              <a:t>Click to edit Master title style</a:t>
            </a:r>
            <a:endParaRPr lang="en-US" dirty="0"/>
          </a:p>
        </p:txBody>
      </p:sp>
      <p:sp>
        <p:nvSpPr>
          <p:cNvPr id="6" name="Rectangle 5"/>
          <p:cNvSpPr/>
          <p:nvPr userDrawn="1"/>
        </p:nvSpPr>
        <p:spPr>
          <a:xfrm>
            <a:off x="0" y="0"/>
            <a:ext cx="990600" cy="6858000"/>
          </a:xfrm>
          <a:prstGeom prst="rect">
            <a:avLst/>
          </a:prstGeom>
          <a:solidFill>
            <a:srgbClr val="A97C50"/>
          </a:solidFill>
          <a:ln>
            <a:solidFill>
              <a:srgbClr val="A97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417" t="7790" r="71848" b="12973"/>
          <a:stretch/>
        </p:blipFill>
        <p:spPr>
          <a:xfrm>
            <a:off x="0" y="0"/>
            <a:ext cx="990600" cy="1013491"/>
          </a:xfrm>
          <a:prstGeom prst="rect">
            <a:avLst/>
          </a:prstGeom>
        </p:spPr>
      </p:pic>
      <p:pic>
        <p:nvPicPr>
          <p:cNvPr id="8" name="Picture 7"/>
          <p:cNvPicPr>
            <a:picLocks noChangeAspect="1"/>
          </p:cNvPicPr>
          <p:nvPr userDrawn="1"/>
        </p:nvPicPr>
        <p:blipFill rotWithShape="1">
          <a:blip r:embed="rId3" cstate="print">
            <a:grayscl/>
            <a:extLst>
              <a:ext uri="{28A0092B-C50C-407E-A947-70E740481C1C}">
                <a14:useLocalDpi xmlns:a14="http://schemas.microsoft.com/office/drawing/2010/main" val="0"/>
              </a:ext>
            </a:extLst>
          </a:blip>
          <a:srcRect l="27470" b="10046"/>
          <a:stretch/>
        </p:blipFill>
        <p:spPr>
          <a:xfrm>
            <a:off x="995915" y="1013491"/>
            <a:ext cx="8161273" cy="5844509"/>
          </a:xfrm>
          <a:prstGeom prst="rect">
            <a:avLst/>
          </a:prstGeom>
        </p:spPr>
      </p:pic>
    </p:spTree>
    <p:extLst>
      <p:ext uri="{BB962C8B-B14F-4D97-AF65-F5344CB8AC3E}">
        <p14:creationId xmlns:p14="http://schemas.microsoft.com/office/powerpoint/2010/main" val="376461006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408923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3944993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1650919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42319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2178424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BD398-3C2B-4452-B666-95CD50D2DE01}"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148776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272469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399213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137130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013491"/>
          </a:xfrm>
          <a:solidFill>
            <a:srgbClr val="136B71"/>
          </a:solidFill>
          <a:ln>
            <a:solidFill>
              <a:srgbClr val="136B71"/>
            </a:solidFill>
          </a:ln>
        </p:spPr>
        <p:txBody>
          <a:bodyPr/>
          <a:lstStyle>
            <a:lvl1pPr>
              <a:defRPr>
                <a:solidFill>
                  <a:srgbClr val="A97C5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ABB8ED-C823-499B-BDF7-77D3BA2B8935}" type="slidenum">
              <a:rPr lang="en-US" smtClean="0"/>
              <a:pPr/>
              <a:t>‹#›</a:t>
            </a:fld>
            <a:endParaRPr lang="en-US" dirty="0"/>
          </a:p>
        </p:txBody>
      </p:sp>
      <p:sp>
        <p:nvSpPr>
          <p:cNvPr id="6" name="Rectangle 5"/>
          <p:cNvSpPr/>
          <p:nvPr userDrawn="1"/>
        </p:nvSpPr>
        <p:spPr>
          <a:xfrm>
            <a:off x="0" y="0"/>
            <a:ext cx="990600" cy="6858000"/>
          </a:xfrm>
          <a:prstGeom prst="rect">
            <a:avLst/>
          </a:prstGeom>
          <a:solidFill>
            <a:srgbClr val="A97C50"/>
          </a:solidFill>
          <a:ln>
            <a:solidFill>
              <a:srgbClr val="A97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417" t="7790" r="71848" b="12973"/>
          <a:stretch/>
        </p:blipFill>
        <p:spPr>
          <a:xfrm>
            <a:off x="0" y="0"/>
            <a:ext cx="990600" cy="1013491"/>
          </a:xfrm>
          <a:prstGeom prst="rect">
            <a:avLst/>
          </a:prstGeom>
        </p:spPr>
      </p:pic>
    </p:spTree>
    <p:extLst>
      <p:ext uri="{BB962C8B-B14F-4D97-AF65-F5344CB8AC3E}">
        <p14:creationId xmlns:p14="http://schemas.microsoft.com/office/powerpoint/2010/main" val="12629243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14163824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389739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D533A-0648-4924-B760-850BC6A049EB}" type="datetimeFigureOut">
              <a:rPr lang="en-US" smtClean="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3865540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6000"/>
            <a:grayscl/>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D533A-0648-4924-B760-850BC6A049EB}" type="datetimeFigureOut">
              <a:rPr lang="en-US" smtClean="0"/>
              <a:pPr/>
              <a:t>6/7/2017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BB8ED-C823-499B-BDF7-77D3BA2B8935}" type="slidenum">
              <a:rPr lang="en-US" smtClean="0"/>
              <a:pPr/>
              <a:t>‹#›</a:t>
            </a:fld>
            <a:endParaRPr lang="en-US" dirty="0"/>
          </a:p>
        </p:txBody>
      </p:sp>
    </p:spTree>
    <p:extLst>
      <p:ext uri="{BB962C8B-B14F-4D97-AF65-F5344CB8AC3E}">
        <p14:creationId xmlns:p14="http://schemas.microsoft.com/office/powerpoint/2010/main" val="641096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BD398-3C2B-4452-B666-95CD50D2DE01}" type="datetimeFigureOut">
              <a:rPr lang="en-US" smtClean="0"/>
              <a:pPr/>
              <a:t>6/7/2017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582C3-7C10-4C9C-B8E6-1AF26B7E8335}" type="slidenum">
              <a:rPr lang="en-US" smtClean="0"/>
              <a:pPr/>
              <a:t>‹#›</a:t>
            </a:fld>
            <a:endParaRPr lang="en-US" dirty="0"/>
          </a:p>
        </p:txBody>
      </p:sp>
    </p:spTree>
    <p:extLst>
      <p:ext uri="{BB962C8B-B14F-4D97-AF65-F5344CB8AC3E}">
        <p14:creationId xmlns:p14="http://schemas.microsoft.com/office/powerpoint/2010/main" val="16284251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8" r:id="rId7"/>
    <p:sldLayoutId id="2147483703" r:id="rId8"/>
    <p:sldLayoutId id="2147483704" r:id="rId9"/>
    <p:sldLayoutId id="2147483705" r:id="rId10"/>
    <p:sldLayoutId id="2147483706" r:id="rId11"/>
    <p:sldLayoutId id="2147483707"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restorationpartnership.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hyperlink" Target="mailto:rstevens@cdatribe-nsn.gov"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jpeg"/><Relationship Id="rId7"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ke.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5562600" y="6406075"/>
            <a:ext cx="2881558" cy="369332"/>
          </a:xfrm>
          <a:prstGeom prst="rect">
            <a:avLst/>
          </a:prstGeom>
          <a:noFill/>
        </p:spPr>
        <p:txBody>
          <a:bodyPr wrap="none" rtlCol="0">
            <a:spAutoFit/>
          </a:bodyPr>
          <a:lstStyle/>
          <a:p>
            <a:r>
              <a:rPr lang="en-US" b="1" dirty="0" smtClean="0">
                <a:solidFill>
                  <a:schemeClr val="bg1"/>
                </a:solidFill>
              </a:rPr>
              <a:t>2017 ISPE conference 6-9-17</a:t>
            </a:r>
            <a:endParaRPr lang="en-US" b="1" dirty="0">
              <a:solidFill>
                <a:schemeClr val="bg1"/>
              </a:solidFill>
            </a:endParaRPr>
          </a:p>
        </p:txBody>
      </p:sp>
      <p:sp>
        <p:nvSpPr>
          <p:cNvPr id="2" name="Rectangle 1"/>
          <p:cNvSpPr/>
          <p:nvPr/>
        </p:nvSpPr>
        <p:spPr>
          <a:xfrm>
            <a:off x="114300" y="4572672"/>
            <a:ext cx="8915400" cy="1692671"/>
          </a:xfrm>
          <a:prstGeom prst="rect">
            <a:avLst/>
          </a:prstGeom>
          <a:solidFill>
            <a:schemeClr val="bg1"/>
          </a:solidFill>
          <a:ln>
            <a:solidFill>
              <a:srgbClr val="136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581400" y="4449512"/>
            <a:ext cx="5401521" cy="1938992"/>
          </a:xfrm>
          <a:prstGeom prst="rect">
            <a:avLst/>
          </a:prstGeom>
          <a:ln>
            <a:noFill/>
          </a:ln>
        </p:spPr>
        <p:txBody>
          <a:bodyPr wrap="square">
            <a:spAutoFit/>
          </a:bodyPr>
          <a:lstStyle/>
          <a:p>
            <a:pPr marL="974725" indent="-974725"/>
            <a:r>
              <a:rPr lang="en-US" sz="3200" b="1" dirty="0">
                <a:solidFill>
                  <a:srgbClr val="136B71"/>
                </a:solidFill>
                <a:effectLst>
                  <a:outerShdw blurRad="38100" dist="38100" dir="2700000" algn="tl">
                    <a:srgbClr val="000000">
                      <a:alpha val="43137"/>
                    </a:srgbClr>
                  </a:outerShdw>
                </a:effectLst>
              </a:rPr>
              <a:t> </a:t>
            </a:r>
            <a:endParaRPr lang="en-US" sz="3200" b="1" dirty="0" smtClean="0">
              <a:solidFill>
                <a:srgbClr val="136B71"/>
              </a:solidFill>
              <a:effectLst>
                <a:outerShdw blurRad="38100" dist="38100" dir="2700000" algn="tl">
                  <a:srgbClr val="000000">
                    <a:alpha val="43137"/>
                  </a:srgbClr>
                </a:outerShdw>
              </a:effectLst>
            </a:endParaRPr>
          </a:p>
          <a:p>
            <a:pPr marL="974725" indent="-974725" algn="ctr"/>
            <a:r>
              <a:rPr lang="en-US" sz="3200" b="1" dirty="0">
                <a:solidFill>
                  <a:srgbClr val="136B71"/>
                </a:solidFill>
                <a:effectLst>
                  <a:outerShdw blurRad="38100" dist="38100" dir="2700000" algn="tl">
                    <a:srgbClr val="000000">
                      <a:alpha val="43137"/>
                    </a:srgbClr>
                  </a:outerShdw>
                </a:effectLst>
              </a:rPr>
              <a:t> </a:t>
            </a:r>
            <a:r>
              <a:rPr lang="en-US" sz="3200" b="1" dirty="0" smtClean="0">
                <a:solidFill>
                  <a:srgbClr val="136B71"/>
                </a:solidFill>
                <a:effectLst>
                  <a:outerShdw blurRad="38100" dist="38100" dir="2700000" algn="tl">
                    <a:srgbClr val="000000">
                      <a:alpha val="43137"/>
                    </a:srgbClr>
                  </a:outerShdw>
                </a:effectLst>
              </a:rPr>
              <a:t> “Future Restoration Efforts</a:t>
            </a:r>
          </a:p>
          <a:p>
            <a:pPr marL="974725" indent="-974725" algn="ctr"/>
            <a:r>
              <a:rPr lang="en-US" sz="3200" b="1" dirty="0" smtClean="0">
                <a:solidFill>
                  <a:srgbClr val="136B71"/>
                </a:solidFill>
                <a:effectLst>
                  <a:outerShdw blurRad="38100" dist="38100" dir="2700000" algn="tl">
                    <a:srgbClr val="000000">
                      <a:alpha val="43137"/>
                    </a:srgbClr>
                  </a:outerShdw>
                </a:effectLst>
              </a:rPr>
              <a:t>In the Coeur d’Alene Basin”</a:t>
            </a:r>
          </a:p>
          <a:p>
            <a:pPr marL="974725" indent="-974725" algn="ctr"/>
            <a:r>
              <a:rPr lang="en-US" sz="2400" dirty="0">
                <a:solidFill>
                  <a:srgbClr val="136B71"/>
                </a:solidFill>
                <a:effectLst>
                  <a:outerShdw blurRad="38100" dist="38100" dir="2700000" algn="tl">
                    <a:srgbClr val="000000">
                      <a:alpha val="43137"/>
                    </a:srgbClr>
                  </a:outerShdw>
                </a:effectLst>
              </a:rPr>
              <a:t> </a:t>
            </a:r>
            <a:r>
              <a:rPr lang="en-US" sz="2400" dirty="0" smtClean="0">
                <a:solidFill>
                  <a:srgbClr val="136B71"/>
                </a:solidFill>
                <a:effectLst>
                  <a:outerShdw blurRad="38100" dist="38100" dir="2700000" algn="tl">
                    <a:srgbClr val="000000">
                      <a:alpha val="43137"/>
                    </a:srgbClr>
                  </a:outerShdw>
                </a:effectLst>
              </a:rPr>
              <a:t> </a:t>
            </a:r>
            <a:endParaRPr lang="en-US" sz="3200" b="1" dirty="0">
              <a:solidFill>
                <a:srgbClr val="136B7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4555728"/>
            <a:ext cx="4343401" cy="1616472"/>
          </a:xfrm>
          <a:prstGeom prst="rect">
            <a:avLst/>
          </a:prstGeom>
        </p:spPr>
      </p:pic>
      <p:pic>
        <p:nvPicPr>
          <p:cNvPr id="4098" name="Picture 2" descr="C:\Users\rstevens.CDATRIBE2\Desktop\Tribal Seal 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6496" y="180975"/>
            <a:ext cx="1876425" cy="1876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3491"/>
          </a:xfrm>
        </p:spPr>
        <p:txBody>
          <a:bodyPr>
            <a:normAutofit/>
          </a:bodyPr>
          <a:lstStyle/>
          <a:p>
            <a:r>
              <a:rPr lang="en-US" dirty="0" smtClean="0">
                <a:solidFill>
                  <a:srgbClr val="E7D9CB"/>
                </a:solidFill>
              </a:rPr>
              <a:t>       The Public shapes the Plan</a:t>
            </a:r>
            <a:endParaRPr lang="en-US" dirty="0">
              <a:solidFill>
                <a:srgbClr val="E7D9CB"/>
              </a:solidFill>
            </a:endParaRPr>
          </a:p>
        </p:txBody>
      </p:sp>
      <p:sp>
        <p:nvSpPr>
          <p:cNvPr id="3" name="TextBox 2"/>
          <p:cNvSpPr txBox="1"/>
          <p:nvPr/>
        </p:nvSpPr>
        <p:spPr>
          <a:xfrm>
            <a:off x="1371600" y="1455182"/>
            <a:ext cx="7315200" cy="4869418"/>
          </a:xfrm>
          <a:prstGeom prst="roundRect">
            <a:avLst/>
          </a:prstGeom>
          <a:solidFill>
            <a:srgbClr val="136B71"/>
          </a:solidFill>
          <a:ln w="28575">
            <a:solidFill>
              <a:srgbClr val="93C77C"/>
            </a:solidFill>
          </a:ln>
          <a:effectLst>
            <a:outerShdw blurRad="50800" dist="190500" dir="2700000" algn="tl" rotWithShape="0">
              <a:prstClr val="black">
                <a:alpha val="61000"/>
              </a:prstClr>
            </a:outerShdw>
          </a:effectLst>
        </p:spPr>
        <p:txBody>
          <a:bodyPr wrap="square" rtlCol="0">
            <a:spAutoFit/>
          </a:bodyPr>
          <a:lstStyle/>
          <a:p>
            <a:pPr marL="457200" indent="-457200">
              <a:buBlip>
                <a:blip r:embed="rId3"/>
              </a:buBlip>
            </a:pPr>
            <a:r>
              <a:rPr lang="en-US" sz="2800" dirty="0" smtClean="0">
                <a:solidFill>
                  <a:schemeClr val="bg1"/>
                </a:solidFill>
              </a:rPr>
              <a:t>Keep projects in the CDA Basin </a:t>
            </a:r>
          </a:p>
          <a:p>
            <a:pPr marL="457200" indent="-457200"/>
            <a:endParaRPr lang="en-US" sz="2800" dirty="0" smtClean="0">
              <a:solidFill>
                <a:schemeClr val="bg1"/>
              </a:solidFill>
            </a:endParaRPr>
          </a:p>
          <a:p>
            <a:pPr marL="457200" indent="-457200">
              <a:buBlip>
                <a:blip r:embed="rId3"/>
              </a:buBlip>
            </a:pPr>
            <a:r>
              <a:rPr lang="en-US" sz="2800" dirty="0" smtClean="0">
                <a:solidFill>
                  <a:schemeClr val="bg1"/>
                </a:solidFill>
              </a:rPr>
              <a:t>Focus on water quality and fish</a:t>
            </a:r>
          </a:p>
          <a:p>
            <a:pPr marL="457200" indent="-457200"/>
            <a:endParaRPr lang="en-US" sz="2800" dirty="0" smtClean="0">
              <a:solidFill>
                <a:schemeClr val="bg1"/>
              </a:solidFill>
            </a:endParaRPr>
          </a:p>
          <a:p>
            <a:pPr marL="457200" indent="-457200">
              <a:buBlip>
                <a:blip r:embed="rId3"/>
              </a:buBlip>
            </a:pPr>
            <a:r>
              <a:rPr lang="en-US" sz="2800" dirty="0" smtClean="0">
                <a:solidFill>
                  <a:schemeClr val="bg1"/>
                </a:solidFill>
              </a:rPr>
              <a:t>Maintain public access</a:t>
            </a:r>
          </a:p>
          <a:p>
            <a:pPr marL="457200" indent="-457200"/>
            <a:endParaRPr lang="en-US" sz="2800" dirty="0" smtClean="0">
              <a:solidFill>
                <a:schemeClr val="bg1"/>
              </a:solidFill>
            </a:endParaRPr>
          </a:p>
          <a:p>
            <a:pPr marL="457200" indent="-457200">
              <a:buBlip>
                <a:blip r:embed="rId3"/>
              </a:buBlip>
            </a:pPr>
            <a:r>
              <a:rPr lang="en-US" sz="2800" dirty="0" smtClean="0">
                <a:solidFill>
                  <a:schemeClr val="bg1"/>
                </a:solidFill>
              </a:rPr>
              <a:t>Do projects with partners </a:t>
            </a:r>
          </a:p>
          <a:p>
            <a:pPr marL="457200" indent="-457200">
              <a:buBlip>
                <a:blip r:embed="rId3"/>
              </a:buBlip>
            </a:pPr>
            <a:endParaRPr lang="en-US" sz="2800" dirty="0" smtClean="0">
              <a:solidFill>
                <a:schemeClr val="bg1"/>
              </a:solidFill>
            </a:endParaRPr>
          </a:p>
          <a:p>
            <a:pPr marL="457200" indent="-457200">
              <a:buBlip>
                <a:blip r:embed="rId3"/>
              </a:buBlip>
            </a:pPr>
            <a:r>
              <a:rPr lang="en-US" sz="2800" dirty="0" smtClean="0">
                <a:solidFill>
                  <a:schemeClr val="bg1"/>
                </a:solidFill>
              </a:rPr>
              <a:t>Specific projects and strategies were mentioned</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30" y="-158858"/>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1388645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013491"/>
          </a:xfrm>
        </p:spPr>
        <p:txBody>
          <a:bodyPr/>
          <a:lstStyle/>
          <a:p>
            <a:r>
              <a:rPr lang="en-US" dirty="0" smtClean="0">
                <a:solidFill>
                  <a:srgbClr val="E7D9CB"/>
                </a:solidFill>
              </a:rPr>
              <a:t>        Restoration Planning Area</a:t>
            </a:r>
            <a:endParaRPr lang="en-US" dirty="0">
              <a:solidFill>
                <a:srgbClr val="E7D9CB"/>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7" name="Picture 6" descr="Map shows the Coeur d'Alene River Basin and the lakes and streams within it. It also shows cities and towns, highways, Interstate 90 and the Coeur d'Alene Indian Reservation boundary."/>
          <p:cNvPicPr/>
          <p:nvPr/>
        </p:nvPicPr>
        <p:blipFill>
          <a:blip r:embed="rId4" cstate="print">
            <a:extLst>
              <a:ext uri="{28A0092B-C50C-407E-A947-70E740481C1C}">
                <a14:useLocalDpi xmlns:a14="http://schemas.microsoft.com/office/drawing/2010/main" val="0"/>
              </a:ext>
            </a:extLst>
          </a:blip>
          <a:stretch>
            <a:fillRect/>
          </a:stretch>
        </p:blipFill>
        <p:spPr bwMode="auto">
          <a:xfrm>
            <a:off x="1124265" y="990600"/>
            <a:ext cx="7452045" cy="5567045"/>
          </a:xfrm>
          <a:prstGeom prst="rect">
            <a:avLst/>
          </a:prstGeom>
          <a:ln w="3175">
            <a:solidFill>
              <a:schemeClr val="bg1">
                <a:lumMod val="75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260" y="211014"/>
            <a:ext cx="7797019" cy="1015663"/>
          </a:xfrm>
          <a:prstGeom prst="rect">
            <a:avLst/>
          </a:prstGeom>
          <a:noFill/>
        </p:spPr>
        <p:txBody>
          <a:bodyPr wrap="square" rtlCol="0">
            <a:spAutoFit/>
          </a:bodyPr>
          <a:lstStyle/>
          <a:p>
            <a:r>
              <a:rPr lang="en-US" sz="6000" b="1" dirty="0" smtClean="0">
                <a:solidFill>
                  <a:srgbClr val="006666"/>
                </a:solidFill>
              </a:rPr>
              <a:t>Programmatic</a:t>
            </a:r>
            <a:endParaRPr lang="en-US" sz="6000" b="1" dirty="0">
              <a:solidFill>
                <a:srgbClr val="006666"/>
              </a:solidFill>
            </a:endParaRPr>
          </a:p>
        </p:txBody>
      </p:sp>
      <p:sp>
        <p:nvSpPr>
          <p:cNvPr id="2" name="TextBox 1"/>
          <p:cNvSpPr txBox="1"/>
          <p:nvPr/>
        </p:nvSpPr>
        <p:spPr>
          <a:xfrm>
            <a:off x="186334" y="1981200"/>
            <a:ext cx="4948311" cy="4031873"/>
          </a:xfrm>
          <a:prstGeom prst="rect">
            <a:avLst/>
          </a:prstGeom>
          <a:solidFill>
            <a:srgbClr val="136B71"/>
          </a:solidFill>
        </p:spPr>
        <p:txBody>
          <a:bodyPr wrap="square" rtlCol="0">
            <a:spAutoFit/>
          </a:bodyPr>
          <a:lstStyle/>
          <a:p>
            <a:pPr marL="285750" indent="-285750">
              <a:buFont typeface="Arial" panose="020B0604020202020204" pitchFamily="34" charset="0"/>
              <a:buChar char="•"/>
            </a:pPr>
            <a:r>
              <a:rPr lang="en-US" sz="3200" dirty="0" smtClean="0">
                <a:solidFill>
                  <a:schemeClr val="bg1"/>
                </a:solidFill>
              </a:rPr>
              <a:t>Draft plan does not include specific projects or sites</a:t>
            </a:r>
          </a:p>
          <a:p>
            <a:pPr marL="285750" indent="-285750">
              <a:buFont typeface="Arial" panose="020B0604020202020204" pitchFamily="34" charset="0"/>
              <a:buChar char="•"/>
            </a:pPr>
            <a:r>
              <a:rPr lang="en-US" sz="3200" dirty="0" smtClean="0">
                <a:solidFill>
                  <a:schemeClr val="bg1"/>
                </a:solidFill>
              </a:rPr>
              <a:t>Framework of approaches and priorities</a:t>
            </a:r>
          </a:p>
          <a:p>
            <a:pPr marL="285750" indent="-285750">
              <a:buFont typeface="Arial" panose="020B0604020202020204" pitchFamily="34" charset="0"/>
              <a:buChar char="•"/>
            </a:pPr>
            <a:r>
              <a:rPr lang="en-US" sz="3200" dirty="0" smtClean="0">
                <a:solidFill>
                  <a:schemeClr val="bg1"/>
                </a:solidFill>
              </a:rPr>
              <a:t>Solicitation and selection of projects</a:t>
            </a:r>
          </a:p>
          <a:p>
            <a:endParaRPr lang="en-US" sz="3200" dirty="0">
              <a:solidFill>
                <a:schemeClr val="bg1"/>
              </a:solidFill>
            </a:endParaRPr>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11013"/>
            <a:ext cx="2209800" cy="6527867"/>
          </a:xfrm>
          <a:prstGeom prst="rect">
            <a:avLst/>
          </a:prstGeom>
        </p:spPr>
      </p:pic>
    </p:spTree>
    <p:extLst>
      <p:ext uri="{BB962C8B-B14F-4D97-AF65-F5344CB8AC3E}">
        <p14:creationId xmlns:p14="http://schemas.microsoft.com/office/powerpoint/2010/main" val="2132445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solidFill>
                  <a:srgbClr val="FFFFFF"/>
                </a:solidFill>
              </a:rPr>
              <a:t/>
            </a:r>
            <a:br>
              <a:rPr lang="en-US" sz="5300" dirty="0" smtClean="0">
                <a:solidFill>
                  <a:srgbClr val="FFFFFF"/>
                </a:solidFill>
              </a:rPr>
            </a:br>
            <a:r>
              <a:rPr lang="en-US" sz="5300" dirty="0" smtClean="0">
                <a:solidFill>
                  <a:srgbClr val="FFFFFF"/>
                </a:solidFill>
              </a:rPr>
              <a:t>Geographic Prioritization</a:t>
            </a:r>
            <a:r>
              <a:rPr lang="en-US" dirty="0">
                <a:solidFill>
                  <a:srgbClr val="006666"/>
                </a:solidFill>
              </a:rPr>
              <a:t/>
            </a:r>
            <a:br>
              <a:rPr lang="en-US" dirty="0">
                <a:solidFill>
                  <a:srgbClr val="006666"/>
                </a:solidFill>
              </a:rPr>
            </a:br>
            <a:endParaRPr lang="en-US"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295400"/>
            <a:ext cx="4288045" cy="5016783"/>
          </a:xfrm>
          <a:prstGeom prst="rect">
            <a:avLst/>
          </a:prstGeom>
        </p:spPr>
      </p:pic>
    </p:spTree>
    <p:extLst>
      <p:ext uri="{BB962C8B-B14F-4D97-AF65-F5344CB8AC3E}">
        <p14:creationId xmlns:p14="http://schemas.microsoft.com/office/powerpoint/2010/main" val="2634458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0969"/>
          </a:xfrm>
        </p:spPr>
        <p:txBody>
          <a:bodyPr>
            <a:normAutofit/>
          </a:bodyPr>
          <a:lstStyle/>
          <a:p>
            <a:r>
              <a:rPr lang="en-US" sz="6000" dirty="0">
                <a:solidFill>
                  <a:schemeClr val="bg1"/>
                </a:solidFill>
              </a:rPr>
              <a:t>Wetlands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5" name="TextBox 4"/>
          <p:cNvSpPr txBox="1"/>
          <p:nvPr/>
        </p:nvSpPr>
        <p:spPr>
          <a:xfrm>
            <a:off x="36576" y="3030178"/>
            <a:ext cx="5198012" cy="2062103"/>
          </a:xfrm>
          <a:prstGeom prst="rect">
            <a:avLst/>
          </a:prstGeom>
          <a:solidFill>
            <a:srgbClr val="136B71"/>
          </a:solidFill>
        </p:spPr>
        <p:txBody>
          <a:bodyPr wrap="square" rtlCol="0">
            <a:spAutoFit/>
          </a:bodyPr>
          <a:lstStyle/>
          <a:p>
            <a:pPr marL="571500" indent="-571500">
              <a:buFont typeface="Arial" panose="020B0604020202020204" pitchFamily="34" charset="0"/>
              <a:buChar char="•"/>
            </a:pPr>
            <a:r>
              <a:rPr lang="en-US" sz="3200" dirty="0" smtClean="0">
                <a:solidFill>
                  <a:schemeClr val="bg1"/>
                </a:solidFill>
              </a:rPr>
              <a:t>Geographic priorities guided by needs of waterfowl (bird use and degree of contamination)</a:t>
            </a:r>
            <a:endParaRPr lang="en-US" sz="3200" dirty="0">
              <a:solidFill>
                <a:schemeClr val="bg1"/>
              </a:solidFill>
            </a:endParaRP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74" t="7524" r="12978" b="10216"/>
          <a:stretch/>
        </p:blipFill>
        <p:spPr bwMode="auto">
          <a:xfrm>
            <a:off x="5531116" y="1600200"/>
            <a:ext cx="3585451" cy="271170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2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03" t="11717" r="22255" b="6250"/>
          <a:stretch/>
        </p:blipFill>
        <p:spPr bwMode="auto">
          <a:xfrm>
            <a:off x="-24002" y="0"/>
            <a:ext cx="91680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72206" y="685800"/>
            <a:ext cx="2743194" cy="646331"/>
          </a:xfrm>
          <a:prstGeom prst="rect">
            <a:avLst/>
          </a:prstGeom>
          <a:solidFill>
            <a:schemeClr val="bg1"/>
          </a:solidFill>
        </p:spPr>
        <p:txBody>
          <a:bodyPr wrap="square" rtlCol="0">
            <a:spAutoFit/>
          </a:bodyPr>
          <a:lstStyle/>
          <a:p>
            <a:r>
              <a:rPr lang="en-US" dirty="0" smtClean="0"/>
              <a:t>Tier 1 wetlands- based on</a:t>
            </a:r>
          </a:p>
          <a:p>
            <a:r>
              <a:rPr lang="en-US" dirty="0" smtClean="0"/>
              <a:t>Birds/year and metals</a:t>
            </a:r>
            <a:endParaRPr lang="en-US" dirty="0"/>
          </a:p>
        </p:txBody>
      </p:sp>
      <p:cxnSp>
        <p:nvCxnSpPr>
          <p:cNvPr id="7" name="Straight Arrow Connector 6"/>
          <p:cNvCxnSpPr/>
          <p:nvPr/>
        </p:nvCxnSpPr>
        <p:spPr>
          <a:xfrm flipH="1">
            <a:off x="2209800" y="1447800"/>
            <a:ext cx="4191000" cy="2362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962400" y="2819400"/>
            <a:ext cx="1524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2"/>
          </p:cNvCxnSpPr>
          <p:nvPr/>
        </p:nvCxnSpPr>
        <p:spPr>
          <a:xfrm flipH="1">
            <a:off x="6172207" y="1332131"/>
            <a:ext cx="1371596" cy="12147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64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85351"/>
            <a:ext cx="9144000" cy="6768638"/>
          </a:xfrm>
          <a:prstGeom prst="rect">
            <a:avLst/>
          </a:prstGeom>
          <a:ln>
            <a:noFill/>
          </a:ln>
          <a:effectLst>
            <a:softEdge rad="112500"/>
          </a:effectLst>
        </p:spPr>
      </p:pic>
      <p:sp>
        <p:nvSpPr>
          <p:cNvPr id="2" name="Title 1"/>
          <p:cNvSpPr>
            <a:spLocks noGrp="1"/>
          </p:cNvSpPr>
          <p:nvPr>
            <p:ph type="title"/>
          </p:nvPr>
        </p:nvSpPr>
        <p:spPr>
          <a:solidFill>
            <a:srgbClr val="136B71"/>
          </a:solidFill>
        </p:spPr>
        <p:txBody>
          <a:bodyPr/>
          <a:lstStyle/>
          <a:p>
            <a:r>
              <a:rPr lang="en-US" b="1" dirty="0" smtClean="0"/>
              <a:t>Strategies for Wetlands</a:t>
            </a:r>
            <a:endParaRPr lang="en-US" b="1" dirty="0"/>
          </a:p>
        </p:txBody>
      </p:sp>
      <p:sp>
        <p:nvSpPr>
          <p:cNvPr id="3" name="Content Placeholder 2"/>
          <p:cNvSpPr>
            <a:spLocks noGrp="1"/>
          </p:cNvSpPr>
          <p:nvPr>
            <p:ph sz="half" idx="1"/>
          </p:nvPr>
        </p:nvSpPr>
        <p:spPr>
          <a:xfrm>
            <a:off x="228600" y="1752600"/>
            <a:ext cx="4038600" cy="4525963"/>
          </a:xfrm>
          <a:solidFill>
            <a:srgbClr val="FFFFFF"/>
          </a:solidFill>
        </p:spPr>
        <p:txBody>
          <a:bodyPr>
            <a:noAutofit/>
          </a:bodyPr>
          <a:lstStyle/>
          <a:p>
            <a:pPr marL="514350" indent="-514350">
              <a:buAutoNum type="arabicParenR"/>
            </a:pPr>
            <a:r>
              <a:rPr lang="en-US" sz="3200" dirty="0"/>
              <a:t>Restore </a:t>
            </a:r>
            <a:r>
              <a:rPr lang="en-US" sz="3200" dirty="0" smtClean="0"/>
              <a:t>Hydrology</a:t>
            </a:r>
            <a:endParaRPr lang="en-US" sz="3200" dirty="0"/>
          </a:p>
          <a:p>
            <a:pPr marL="514350" indent="-514350">
              <a:buAutoNum type="arabicParenR"/>
            </a:pPr>
            <a:r>
              <a:rPr lang="en-US" sz="3200" dirty="0"/>
              <a:t>Water manipulation</a:t>
            </a:r>
          </a:p>
          <a:p>
            <a:pPr marL="514350" indent="-514350">
              <a:buAutoNum type="arabicParenR"/>
            </a:pPr>
            <a:r>
              <a:rPr lang="en-US" sz="3200" dirty="0"/>
              <a:t>Soil mgt.</a:t>
            </a:r>
          </a:p>
          <a:p>
            <a:pPr marL="514350" indent="-514350">
              <a:buAutoNum type="arabicParenR"/>
            </a:pPr>
            <a:r>
              <a:rPr lang="en-US" sz="3200" dirty="0"/>
              <a:t>Topo manipulation</a:t>
            </a:r>
          </a:p>
          <a:p>
            <a:pPr marL="514350" indent="-514350">
              <a:buAutoNum type="arabicParenR"/>
            </a:pPr>
            <a:r>
              <a:rPr lang="en-US" sz="3200" dirty="0"/>
              <a:t>Reconnection</a:t>
            </a:r>
          </a:p>
          <a:p>
            <a:pPr marL="514350" indent="-514350">
              <a:buAutoNum type="arabicParenR"/>
            </a:pPr>
            <a:r>
              <a:rPr lang="en-US" sz="3200" dirty="0"/>
              <a:t>Protection</a:t>
            </a:r>
          </a:p>
          <a:p>
            <a:pPr marL="514350" indent="-514350">
              <a:buAutoNum type="arabicParenR"/>
            </a:pPr>
            <a:r>
              <a:rPr lang="en-US" sz="3200" dirty="0"/>
              <a:t>Coordinate with  clean up</a:t>
            </a:r>
          </a:p>
        </p:txBody>
      </p:sp>
    </p:spTree>
    <p:extLst>
      <p:ext uri="{BB962C8B-B14F-4D97-AF65-F5344CB8AC3E}">
        <p14:creationId xmlns:p14="http://schemas.microsoft.com/office/powerpoint/2010/main" val="840416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stevens.CDATRIBE2\Documents\Becks 2011\My Documents\NRDA\Schlepp\Remediated Schlepp Wetland July2010 moose+bi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9"/>
            <a:ext cx="9144000" cy="6858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136B71"/>
          </a:solidFill>
        </p:spPr>
        <p:txBody>
          <a:bodyPr/>
          <a:lstStyle/>
          <a:p>
            <a:r>
              <a:rPr lang="en-US" b="1" dirty="0" smtClean="0"/>
              <a:t>Techniques for Wetlands</a:t>
            </a:r>
            <a:endParaRPr lang="en-US" b="1" dirty="0"/>
          </a:p>
        </p:txBody>
      </p:sp>
      <p:sp>
        <p:nvSpPr>
          <p:cNvPr id="10" name="Content Placeholder 9"/>
          <p:cNvSpPr>
            <a:spLocks noGrp="1"/>
          </p:cNvSpPr>
          <p:nvPr>
            <p:ph sz="half" idx="1"/>
          </p:nvPr>
        </p:nvSpPr>
        <p:spPr>
          <a:xfrm>
            <a:off x="0" y="1600200"/>
            <a:ext cx="4038600" cy="5257800"/>
          </a:xfrm>
        </p:spPr>
        <p:txBody>
          <a:bodyPr>
            <a:noAutofit/>
          </a:bodyPr>
          <a:lstStyle/>
          <a:p>
            <a:pPr marL="285750" indent="-285750"/>
            <a:r>
              <a:rPr lang="en-US" sz="3200" b="1" dirty="0" smtClean="0">
                <a:solidFill>
                  <a:srgbClr val="FFFFFF"/>
                </a:solidFill>
              </a:rPr>
              <a:t>Diking</a:t>
            </a:r>
          </a:p>
          <a:p>
            <a:pPr marL="285750" indent="-285750"/>
            <a:r>
              <a:rPr lang="en-US" sz="3200" b="1" dirty="0">
                <a:solidFill>
                  <a:srgbClr val="FFFFFF"/>
                </a:solidFill>
              </a:rPr>
              <a:t>W</a:t>
            </a:r>
            <a:r>
              <a:rPr lang="en-US" sz="3200" b="1" dirty="0" smtClean="0">
                <a:solidFill>
                  <a:srgbClr val="FFFFFF"/>
                </a:solidFill>
              </a:rPr>
              <a:t>ater </a:t>
            </a:r>
            <a:r>
              <a:rPr lang="en-US" sz="3200" b="1" dirty="0">
                <a:solidFill>
                  <a:srgbClr val="FFFFFF"/>
                </a:solidFill>
              </a:rPr>
              <a:t>control </a:t>
            </a:r>
            <a:r>
              <a:rPr lang="en-US" sz="3200" b="1" dirty="0" smtClean="0">
                <a:solidFill>
                  <a:srgbClr val="FFFFFF"/>
                </a:solidFill>
              </a:rPr>
              <a:t>structures</a:t>
            </a:r>
            <a:endParaRPr lang="en-US" sz="3200" b="1" dirty="0">
              <a:solidFill>
                <a:srgbClr val="FFFFFF"/>
              </a:solidFill>
            </a:endParaRPr>
          </a:p>
          <a:p>
            <a:r>
              <a:rPr lang="en-US" sz="3200" b="1" dirty="0">
                <a:solidFill>
                  <a:srgbClr val="FFFFFF"/>
                </a:solidFill>
              </a:rPr>
              <a:t>Pump </a:t>
            </a:r>
            <a:r>
              <a:rPr lang="en-US" sz="3200" b="1" dirty="0" smtClean="0">
                <a:solidFill>
                  <a:srgbClr val="FFFFFF"/>
                </a:solidFill>
              </a:rPr>
              <a:t>water</a:t>
            </a:r>
            <a:endParaRPr lang="en-US" sz="3200" b="1" dirty="0">
              <a:solidFill>
                <a:srgbClr val="FFFFFF"/>
              </a:solidFill>
            </a:endParaRPr>
          </a:p>
          <a:p>
            <a:r>
              <a:rPr lang="en-US" sz="3200" b="1" dirty="0" smtClean="0">
                <a:solidFill>
                  <a:srgbClr val="FFFFFF"/>
                </a:solidFill>
              </a:rPr>
              <a:t>Shallow </a:t>
            </a:r>
            <a:r>
              <a:rPr lang="en-US" sz="3200" b="1" dirty="0">
                <a:solidFill>
                  <a:srgbClr val="FFFFFF"/>
                </a:solidFill>
              </a:rPr>
              <a:t>water </a:t>
            </a:r>
            <a:r>
              <a:rPr lang="en-US" sz="3200" b="1" dirty="0" smtClean="0">
                <a:solidFill>
                  <a:srgbClr val="FFFFFF"/>
                </a:solidFill>
              </a:rPr>
              <a:t>excavation</a:t>
            </a:r>
            <a:endParaRPr lang="en-US" sz="3200" b="1" dirty="0">
              <a:solidFill>
                <a:srgbClr val="FFFFFF"/>
              </a:solidFill>
            </a:endParaRPr>
          </a:p>
          <a:p>
            <a:r>
              <a:rPr lang="en-US" sz="3200" b="1" dirty="0">
                <a:solidFill>
                  <a:srgbClr val="FFFFFF"/>
                </a:solidFill>
              </a:rPr>
              <a:t>Plug </a:t>
            </a:r>
            <a:r>
              <a:rPr lang="en-US" sz="3200" b="1" dirty="0" smtClean="0">
                <a:solidFill>
                  <a:srgbClr val="FFFFFF"/>
                </a:solidFill>
              </a:rPr>
              <a:t>ditches</a:t>
            </a:r>
            <a:endParaRPr lang="en-US" sz="3200" b="1" dirty="0">
              <a:solidFill>
                <a:srgbClr val="FFFFFF"/>
              </a:solidFill>
            </a:endParaRPr>
          </a:p>
          <a:p>
            <a:r>
              <a:rPr lang="en-US" sz="3200" b="1" dirty="0">
                <a:solidFill>
                  <a:srgbClr val="FFFFFF"/>
                </a:solidFill>
              </a:rPr>
              <a:t>P</a:t>
            </a:r>
            <a:r>
              <a:rPr lang="en-US" sz="3200" b="1" dirty="0" smtClean="0">
                <a:solidFill>
                  <a:srgbClr val="FFFFFF"/>
                </a:solidFill>
              </a:rPr>
              <a:t>lant desirable veg</a:t>
            </a:r>
            <a:endParaRPr lang="en-US" sz="3200" b="1" dirty="0">
              <a:solidFill>
                <a:srgbClr val="FFFFFF"/>
              </a:solidFill>
            </a:endParaRPr>
          </a:p>
          <a:p>
            <a:endParaRPr lang="en-US" sz="3200" dirty="0">
              <a:solidFill>
                <a:srgbClr val="FFFFFF"/>
              </a:solidFill>
            </a:endParaRPr>
          </a:p>
        </p:txBody>
      </p:sp>
      <p:sp>
        <p:nvSpPr>
          <p:cNvPr id="11" name="Content Placeholder 10"/>
          <p:cNvSpPr>
            <a:spLocks noGrp="1"/>
          </p:cNvSpPr>
          <p:nvPr>
            <p:ph sz="half" idx="2"/>
          </p:nvPr>
        </p:nvSpPr>
        <p:spPr>
          <a:xfrm>
            <a:off x="5105400" y="1828799"/>
            <a:ext cx="3733800" cy="4114801"/>
          </a:xfrm>
          <a:solidFill>
            <a:srgbClr val="FFFFFF"/>
          </a:solidFill>
        </p:spPr>
        <p:txBody>
          <a:bodyPr>
            <a:normAutofit lnSpcReduction="10000"/>
          </a:bodyPr>
          <a:lstStyle/>
          <a:p>
            <a:r>
              <a:rPr lang="en-US" sz="3200" b="1" dirty="0" smtClean="0"/>
              <a:t>Control </a:t>
            </a:r>
            <a:r>
              <a:rPr lang="en-US" sz="3200" b="1" dirty="0"/>
              <a:t>noxious </a:t>
            </a:r>
            <a:r>
              <a:rPr lang="en-US" sz="3200" b="1" dirty="0" smtClean="0"/>
              <a:t>weeds</a:t>
            </a:r>
          </a:p>
          <a:p>
            <a:r>
              <a:rPr lang="en-US" sz="3200" b="1" dirty="0" smtClean="0"/>
              <a:t>Blasting</a:t>
            </a:r>
            <a:endParaRPr lang="en-US" sz="3200" b="1" dirty="0"/>
          </a:p>
          <a:p>
            <a:r>
              <a:rPr lang="en-US" sz="3200" b="1" dirty="0"/>
              <a:t>Island </a:t>
            </a:r>
            <a:r>
              <a:rPr lang="en-US" sz="3200" b="1" dirty="0" smtClean="0"/>
              <a:t>construction</a:t>
            </a:r>
            <a:endParaRPr lang="en-US" sz="3200" b="1" dirty="0"/>
          </a:p>
          <a:p>
            <a:r>
              <a:rPr lang="en-US" sz="3200" b="1" dirty="0"/>
              <a:t>B</a:t>
            </a:r>
            <a:r>
              <a:rPr lang="en-US" sz="3200" b="1" dirty="0" smtClean="0"/>
              <a:t>reach levees</a:t>
            </a:r>
            <a:endParaRPr lang="en-US" sz="3200" b="1" dirty="0"/>
          </a:p>
          <a:p>
            <a:r>
              <a:rPr lang="en-US" sz="3200" b="1" dirty="0" smtClean="0"/>
              <a:t>Easements</a:t>
            </a:r>
            <a:endParaRPr lang="en-US" sz="3200" b="1" dirty="0"/>
          </a:p>
          <a:p>
            <a:r>
              <a:rPr lang="en-US" sz="3200" b="1" dirty="0" smtClean="0"/>
              <a:t>Cap </a:t>
            </a:r>
            <a:r>
              <a:rPr lang="en-US" sz="3200" b="1" dirty="0"/>
              <a:t>&amp; flip soils</a:t>
            </a:r>
          </a:p>
          <a:p>
            <a:endParaRPr lang="en-US" dirty="0"/>
          </a:p>
        </p:txBody>
      </p:sp>
    </p:spTree>
    <p:extLst>
      <p:ext uri="{BB962C8B-B14F-4D97-AF65-F5344CB8AC3E}">
        <p14:creationId xmlns:p14="http://schemas.microsoft.com/office/powerpoint/2010/main" val="703585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0969"/>
          </a:xfrm>
        </p:spPr>
        <p:txBody>
          <a:bodyPr>
            <a:normAutofit/>
          </a:bodyPr>
          <a:lstStyle/>
          <a:p>
            <a:r>
              <a:rPr lang="en-US" sz="6000" dirty="0">
                <a:solidFill>
                  <a:schemeClr val="bg1"/>
                </a:solidFill>
              </a:rPr>
              <a:t>Streams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5" name="TextBox 4"/>
          <p:cNvSpPr txBox="1"/>
          <p:nvPr/>
        </p:nvSpPr>
        <p:spPr>
          <a:xfrm>
            <a:off x="-3048" y="1569678"/>
            <a:ext cx="5198012" cy="2062103"/>
          </a:xfrm>
          <a:prstGeom prst="rect">
            <a:avLst/>
          </a:prstGeom>
          <a:solidFill>
            <a:srgbClr val="136B71"/>
          </a:solidFill>
        </p:spPr>
        <p:txBody>
          <a:bodyPr wrap="square" rtlCol="0">
            <a:spAutoFit/>
          </a:bodyPr>
          <a:lstStyle/>
          <a:p>
            <a:pPr marL="571500" indent="-571500">
              <a:buFont typeface="Arial" panose="020B0604020202020204" pitchFamily="34" charset="0"/>
              <a:buChar char="•"/>
            </a:pPr>
            <a:r>
              <a:rPr lang="en-US" sz="3200" dirty="0" smtClean="0">
                <a:solidFill>
                  <a:schemeClr val="bg1"/>
                </a:solidFill>
              </a:rPr>
              <a:t>Geographic priorities guided by needs of native trout (westslope cutthroat trout and bull trout)</a:t>
            </a:r>
            <a:endParaRPr lang="en-US" sz="3200" dirty="0">
              <a:solidFill>
                <a:schemeClr val="bg1"/>
              </a:solidFill>
            </a:endParaRPr>
          </a:p>
        </p:txBody>
      </p:sp>
      <p:pic>
        <p:nvPicPr>
          <p:cNvPr id="7" name="Picture 2" descr="C:\Users\kstrombe\Documents\CDA BASIN\Restoration_Partnership\OUTREACH\Animal-Pics\PatClaytonImage-WCTwithB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659855"/>
            <a:ext cx="3924300" cy="2616200"/>
          </a:xfrm>
          <a:prstGeom prst="round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136B71"/>
          </a:solidFill>
        </p:spPr>
        <p:txBody>
          <a:bodyPr/>
          <a:lstStyle/>
          <a:p>
            <a:r>
              <a:rPr lang="en-US" b="1" dirty="0" smtClean="0"/>
              <a:t>Strategies for Streams</a:t>
            </a:r>
            <a:endParaRPr lang="en-US" b="1" dirty="0"/>
          </a:p>
        </p:txBody>
      </p:sp>
      <p:sp>
        <p:nvSpPr>
          <p:cNvPr id="5" name="Content Placeholder 4"/>
          <p:cNvSpPr>
            <a:spLocks noGrp="1"/>
          </p:cNvSpPr>
          <p:nvPr>
            <p:ph sz="half" idx="1"/>
          </p:nvPr>
        </p:nvSpPr>
        <p:spPr>
          <a:xfrm>
            <a:off x="152400" y="1981200"/>
            <a:ext cx="4038600" cy="4525963"/>
          </a:xfrm>
          <a:solidFill>
            <a:srgbClr val="FFFFFF"/>
          </a:solidFill>
        </p:spPr>
        <p:txBody>
          <a:bodyPr/>
          <a:lstStyle/>
          <a:p>
            <a:r>
              <a:rPr lang="en-US" dirty="0" smtClean="0"/>
              <a:t>Protection</a:t>
            </a:r>
          </a:p>
          <a:p>
            <a:r>
              <a:rPr lang="en-US" dirty="0" smtClean="0"/>
              <a:t>Passive Restoration</a:t>
            </a:r>
          </a:p>
          <a:p>
            <a:r>
              <a:rPr lang="en-US" dirty="0" smtClean="0"/>
              <a:t>Restore in stream structure</a:t>
            </a:r>
          </a:p>
          <a:p>
            <a:r>
              <a:rPr lang="en-US" dirty="0" smtClean="0"/>
              <a:t>Restore riparian</a:t>
            </a:r>
          </a:p>
          <a:p>
            <a:r>
              <a:rPr lang="en-US" dirty="0" smtClean="0"/>
              <a:t>Channel Geometry &amp; </a:t>
            </a:r>
            <a:r>
              <a:rPr lang="en-US" dirty="0" smtClean="0"/>
              <a:t>Sinuosity</a:t>
            </a:r>
            <a:endParaRPr lang="en-US" dirty="0" smtClean="0"/>
          </a:p>
          <a:p>
            <a:r>
              <a:rPr lang="en-US" dirty="0" smtClean="0"/>
              <a:t>Resilience to erosion</a:t>
            </a:r>
          </a:p>
          <a:p>
            <a:r>
              <a:rPr lang="en-US" dirty="0" smtClean="0"/>
              <a:t>Connectivity</a:t>
            </a:r>
            <a:endParaRPr lang="en-US" dirty="0"/>
          </a:p>
        </p:txBody>
      </p:sp>
      <p:pic>
        <p:nvPicPr>
          <p:cNvPr id="7" name="Picture 4" descr="http://www.oakgov.com/water/assets/images/franklin_subwatershed/rip_rap_and_plantings_site_4.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43400" y="2209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quot;No&quot; Symbol 8"/>
          <p:cNvSpPr/>
          <p:nvPr/>
        </p:nvSpPr>
        <p:spPr>
          <a:xfrm>
            <a:off x="5562600" y="3340768"/>
            <a:ext cx="2057400" cy="1371600"/>
          </a:xfrm>
          <a:prstGeom prst="noSmoking">
            <a:avLst/>
          </a:prstGeom>
          <a:solidFill>
            <a:srgbClr val="FF0000">
              <a:alpha val="44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Picture 2" descr="S:\Fisheries\PICTURES AND FILES 2012\BELMONT\JUNE 13\2012-06-13_08-17-15_615.jpg"/>
          <p:cNvPicPr>
            <a:picLocks noChangeAspect="1" noChangeArrowheads="1"/>
          </p:cNvPicPr>
          <p:nvPr/>
        </p:nvPicPr>
        <p:blipFill>
          <a:blip r:embed="rId4" cstate="print">
            <a:extLst>
              <a:ext uri="{28A0092B-C50C-407E-A947-70E740481C1C}">
                <a14:useLocalDpi xmlns:a14="http://schemas.microsoft.com/office/drawing/2010/main" val="0"/>
              </a:ext>
            </a:extLst>
          </a:blip>
          <a:srcRect l="7727" r="9477"/>
          <a:stretch>
            <a:fillRect/>
          </a:stretch>
        </p:blipFill>
        <p:spPr bwMode="auto">
          <a:xfrm>
            <a:off x="0" y="1295400"/>
            <a:ext cx="9144000" cy="559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2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1905000"/>
            <a:ext cx="7315200" cy="3785652"/>
          </a:xfrm>
          <a:prstGeom prst="rect">
            <a:avLst/>
          </a:prstGeom>
          <a:solidFill>
            <a:srgbClr val="D8C2AC"/>
          </a:solidFill>
          <a:ln w="28575">
            <a:solidFill>
              <a:srgbClr val="136B71"/>
            </a:solidFill>
          </a:ln>
        </p:spPr>
        <p:txBody>
          <a:bodyPr wrap="square">
            <a:spAutoFit/>
          </a:bodyPr>
          <a:lstStyle/>
          <a:p>
            <a:pPr marL="514350" indent="-514350">
              <a:lnSpc>
                <a:spcPct val="150000"/>
              </a:lnSpc>
              <a:buFont typeface="Arial" pitchFamily="34" charset="0"/>
              <a:buChar char="•"/>
            </a:pPr>
            <a:r>
              <a:rPr lang="en-US" sz="3200" b="1" dirty="0" smtClean="0">
                <a:solidFill>
                  <a:srgbClr val="136B71"/>
                </a:solidFill>
              </a:rPr>
              <a:t>Restoration Partnership</a:t>
            </a:r>
          </a:p>
          <a:p>
            <a:pPr marL="514350" indent="-514350">
              <a:lnSpc>
                <a:spcPct val="150000"/>
              </a:lnSpc>
              <a:buFont typeface="Arial" pitchFamily="34" charset="0"/>
              <a:buChar char="•"/>
            </a:pPr>
            <a:r>
              <a:rPr lang="en-US" sz="3200" b="1" dirty="0" smtClean="0">
                <a:solidFill>
                  <a:srgbClr val="136B71"/>
                </a:solidFill>
              </a:rPr>
              <a:t>History </a:t>
            </a:r>
          </a:p>
          <a:p>
            <a:pPr marL="514350" indent="-514350">
              <a:lnSpc>
                <a:spcPct val="150000"/>
              </a:lnSpc>
              <a:buFont typeface="Arial" pitchFamily="34" charset="0"/>
              <a:buChar char="•"/>
            </a:pPr>
            <a:r>
              <a:rPr lang="en-US" sz="3200" b="1" dirty="0" smtClean="0">
                <a:solidFill>
                  <a:srgbClr val="136B71"/>
                </a:solidFill>
              </a:rPr>
              <a:t>NEPA/EIS/RP</a:t>
            </a:r>
          </a:p>
          <a:p>
            <a:pPr marL="514350" indent="-514350">
              <a:lnSpc>
                <a:spcPct val="150000"/>
              </a:lnSpc>
              <a:buFont typeface="Arial" pitchFamily="34" charset="0"/>
              <a:buChar char="•"/>
            </a:pPr>
            <a:r>
              <a:rPr lang="en-US" sz="3200" b="1" dirty="0" smtClean="0">
                <a:solidFill>
                  <a:srgbClr val="136B71"/>
                </a:solidFill>
              </a:rPr>
              <a:t>Strategies and Techniques</a:t>
            </a:r>
          </a:p>
          <a:p>
            <a:pPr marL="514350" indent="-514350">
              <a:lnSpc>
                <a:spcPct val="150000"/>
              </a:lnSpc>
              <a:buFont typeface="Arial" pitchFamily="34" charset="0"/>
              <a:buChar char="•"/>
            </a:pPr>
            <a:r>
              <a:rPr lang="en-US" sz="3200" b="1" dirty="0" smtClean="0">
                <a:solidFill>
                  <a:srgbClr val="136B71"/>
                </a:solidFill>
              </a:rPr>
              <a:t>Next Steps</a:t>
            </a:r>
            <a:endParaRPr lang="en-US" sz="3200" b="1" dirty="0" smtClean="0">
              <a:solidFill>
                <a:srgbClr val="136B71"/>
              </a:solidFill>
            </a:endParaRPr>
          </a:p>
        </p:txBody>
      </p:sp>
      <p:sp>
        <p:nvSpPr>
          <p:cNvPr id="4" name="Title 2"/>
          <p:cNvSpPr>
            <a:spLocks noGrp="1"/>
          </p:cNvSpPr>
          <p:nvPr>
            <p:ph type="title"/>
          </p:nvPr>
        </p:nvSpPr>
        <p:spPr>
          <a:xfrm>
            <a:off x="0" y="0"/>
            <a:ext cx="9144000" cy="1013491"/>
          </a:xfrm>
        </p:spPr>
        <p:txBody>
          <a:bodyPr>
            <a:normAutofit/>
          </a:bodyPr>
          <a:lstStyle/>
          <a:p>
            <a:r>
              <a:rPr lang="en-US" dirty="0" smtClean="0">
                <a:solidFill>
                  <a:srgbClr val="E7D9CB"/>
                </a:solidFill>
              </a:rPr>
              <a:t>       Overview</a:t>
            </a:r>
            <a:endParaRPr lang="en-US" dirty="0">
              <a:solidFill>
                <a:srgbClr val="E7D9CB"/>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36B71"/>
          </a:solidFill>
        </p:spPr>
        <p:txBody>
          <a:bodyPr/>
          <a:lstStyle/>
          <a:p>
            <a:r>
              <a:rPr lang="en-US" dirty="0" smtClean="0"/>
              <a:t>Techniques for Streams</a:t>
            </a:r>
            <a:endParaRPr lang="en-US" dirty="0"/>
          </a:p>
        </p:txBody>
      </p:sp>
      <p:sp>
        <p:nvSpPr>
          <p:cNvPr id="5" name="Content Placeholder 4"/>
          <p:cNvSpPr>
            <a:spLocks noGrp="1"/>
          </p:cNvSpPr>
          <p:nvPr>
            <p:ph sz="half" idx="1"/>
          </p:nvPr>
        </p:nvSpPr>
        <p:spPr>
          <a:xfrm>
            <a:off x="457200" y="1600200"/>
            <a:ext cx="4038600" cy="5257800"/>
          </a:xfrm>
        </p:spPr>
        <p:txBody>
          <a:bodyPr>
            <a:normAutofit/>
          </a:bodyPr>
          <a:lstStyle/>
          <a:p>
            <a:r>
              <a:rPr lang="en-US" b="1" dirty="0" smtClean="0"/>
              <a:t>Fencing &amp; </a:t>
            </a:r>
            <a:r>
              <a:rPr lang="en-US" b="1" dirty="0" smtClean="0"/>
              <a:t>traffic </a:t>
            </a:r>
            <a:r>
              <a:rPr lang="en-US" b="1" dirty="0" smtClean="0"/>
              <a:t>control</a:t>
            </a:r>
          </a:p>
          <a:p>
            <a:r>
              <a:rPr lang="en-US" b="1" dirty="0" smtClean="0"/>
              <a:t>Acquisition</a:t>
            </a:r>
          </a:p>
          <a:p>
            <a:r>
              <a:rPr lang="en-US" b="1" dirty="0" smtClean="0"/>
              <a:t>Eliminate </a:t>
            </a:r>
            <a:r>
              <a:rPr lang="en-US" b="1" dirty="0" smtClean="0"/>
              <a:t>env</a:t>
            </a:r>
            <a:r>
              <a:rPr lang="en-US" b="1" dirty="0" smtClean="0"/>
              <a:t>. Stressors</a:t>
            </a:r>
          </a:p>
          <a:p>
            <a:r>
              <a:rPr lang="en-US" b="1" dirty="0" smtClean="0"/>
              <a:t>Woody debris jams</a:t>
            </a:r>
          </a:p>
          <a:p>
            <a:r>
              <a:rPr lang="en-US" b="1" dirty="0" smtClean="0"/>
              <a:t>Bioengineering</a:t>
            </a:r>
          </a:p>
          <a:p>
            <a:r>
              <a:rPr lang="en-US" b="1" dirty="0" smtClean="0"/>
              <a:t>Native plants</a:t>
            </a:r>
          </a:p>
          <a:p>
            <a:r>
              <a:rPr lang="en-US" b="1" dirty="0" smtClean="0"/>
              <a:t>Snag creation</a:t>
            </a:r>
          </a:p>
          <a:p>
            <a:r>
              <a:rPr lang="en-US" b="1" dirty="0" smtClean="0"/>
              <a:t>Channel reconstruction</a:t>
            </a:r>
            <a:endParaRPr lang="en-US" b="1" dirty="0"/>
          </a:p>
        </p:txBody>
      </p:sp>
      <p:sp>
        <p:nvSpPr>
          <p:cNvPr id="7" name="Content Placeholder 6"/>
          <p:cNvSpPr>
            <a:spLocks noGrp="1"/>
          </p:cNvSpPr>
          <p:nvPr>
            <p:ph sz="half" idx="2"/>
          </p:nvPr>
        </p:nvSpPr>
        <p:spPr/>
        <p:txBody>
          <a:bodyPr/>
          <a:lstStyle/>
          <a:p>
            <a:r>
              <a:rPr lang="en-US" b="1" dirty="0" smtClean="0"/>
              <a:t>Install roughness, woody debris, </a:t>
            </a:r>
            <a:r>
              <a:rPr lang="en-US" b="1" dirty="0" err="1" smtClean="0"/>
              <a:t>facines</a:t>
            </a:r>
            <a:r>
              <a:rPr lang="en-US" b="1" dirty="0" smtClean="0"/>
              <a:t>, etc.</a:t>
            </a:r>
            <a:endParaRPr lang="en-US" b="1" dirty="0" smtClean="0"/>
          </a:p>
          <a:p>
            <a:r>
              <a:rPr lang="en-US" b="1" dirty="0" smtClean="0"/>
              <a:t>Provide fish passage</a:t>
            </a:r>
          </a:p>
          <a:p>
            <a:r>
              <a:rPr lang="en-US" b="1" dirty="0" smtClean="0"/>
              <a:t>Replace </a:t>
            </a:r>
            <a:r>
              <a:rPr lang="en-US" b="1" dirty="0" smtClean="0"/>
              <a:t>culverts </a:t>
            </a:r>
            <a:r>
              <a:rPr lang="en-US" b="1" dirty="0" smtClean="0"/>
              <a:t>with open-bottom structures</a:t>
            </a:r>
            <a:endParaRPr lang="en-US" b="1" dirty="0"/>
          </a:p>
        </p:txBody>
      </p:sp>
      <p:pic>
        <p:nvPicPr>
          <p:cNvPr id="8" name="Picture 2" descr="G:\WORK FILES\Fisheries\BIOENGINEERING\Madison River-Canaday\P10113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40"/>
            <a:ext cx="9095343" cy="680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 y="3229"/>
            <a:ext cx="9144000" cy="1040969"/>
          </a:xfrm>
        </p:spPr>
        <p:txBody>
          <a:bodyPr>
            <a:normAutofit/>
          </a:bodyPr>
          <a:lstStyle/>
          <a:p>
            <a:r>
              <a:rPr lang="en-US" sz="6000" dirty="0" smtClean="0">
                <a:solidFill>
                  <a:schemeClr val="bg1"/>
                </a:solidFill>
              </a:rPr>
              <a:t>Lakes</a:t>
            </a:r>
            <a:endParaRPr lang="en-US" sz="60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6" name="Picture 2" descr="C:\Users\kstrombe\Desktop\PUBLIC COMMENT 2016-2017\2016 PUBLIC WORKSHOP MAPS\Map_Lakes_Focus_11-7-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078" y="1066800"/>
            <a:ext cx="4647345" cy="39605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3581400"/>
            <a:ext cx="4517839" cy="3046988"/>
          </a:xfrm>
          <a:prstGeom prst="rect">
            <a:avLst/>
          </a:prstGeom>
          <a:solidFill>
            <a:srgbClr val="136B71"/>
          </a:solidFill>
        </p:spPr>
        <p:txBody>
          <a:bodyPr wrap="square" rtlCol="0">
            <a:spAutoFit/>
          </a:bodyPr>
          <a:lstStyle/>
          <a:p>
            <a:pPr marL="571500" indent="-571500">
              <a:buFont typeface="Arial" panose="020B0604020202020204" pitchFamily="34" charset="0"/>
              <a:buChar char="•"/>
            </a:pPr>
            <a:r>
              <a:rPr lang="en-US" sz="3200" dirty="0" smtClean="0"/>
              <a:t>Geographic priorities guided by needs of waterfowl and native trout</a:t>
            </a:r>
          </a:p>
          <a:p>
            <a:pPr marL="571500" indent="-571500">
              <a:buFont typeface="Arial" panose="020B0604020202020204" pitchFamily="34" charset="0"/>
              <a:buChar char="•"/>
            </a:pPr>
            <a:r>
              <a:rPr lang="en-US" sz="3200" dirty="0" smtClean="0"/>
              <a:t>Coeur d’Alene Lake complex top priority</a:t>
            </a:r>
            <a:endParaRPr lang="en-US" sz="3200" dirty="0"/>
          </a:p>
        </p:txBody>
      </p:sp>
    </p:spTree>
    <p:extLst>
      <p:ext uri="{BB962C8B-B14F-4D97-AF65-F5344CB8AC3E}">
        <p14:creationId xmlns:p14="http://schemas.microsoft.com/office/powerpoint/2010/main" val="149258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36B71"/>
          </a:solidFill>
        </p:spPr>
        <p:txBody>
          <a:bodyPr/>
          <a:lstStyle/>
          <a:p>
            <a:r>
              <a:rPr lang="en-US" dirty="0" smtClean="0"/>
              <a:t>Strategies </a:t>
            </a:r>
            <a:r>
              <a:rPr lang="en-US" dirty="0" smtClean="0"/>
              <a:t>for </a:t>
            </a:r>
            <a:r>
              <a:rPr lang="en-US" dirty="0" smtClean="0"/>
              <a:t>Lakes</a:t>
            </a:r>
            <a:endParaRPr lang="en-US" dirty="0"/>
          </a:p>
        </p:txBody>
      </p:sp>
      <p:sp>
        <p:nvSpPr>
          <p:cNvPr id="8" name="Content Placeholder 7"/>
          <p:cNvSpPr>
            <a:spLocks noGrp="1"/>
          </p:cNvSpPr>
          <p:nvPr>
            <p:ph sz="half" idx="1"/>
          </p:nvPr>
        </p:nvSpPr>
        <p:spPr>
          <a:solidFill>
            <a:srgbClr val="FFFFFF"/>
          </a:solidFill>
        </p:spPr>
        <p:txBody>
          <a:bodyPr>
            <a:normAutofit lnSpcReduction="10000"/>
          </a:bodyPr>
          <a:lstStyle/>
          <a:p>
            <a:r>
              <a:rPr lang="en-US" sz="3200" dirty="0" smtClean="0"/>
              <a:t>Refine predictive tools</a:t>
            </a:r>
          </a:p>
          <a:p>
            <a:r>
              <a:rPr lang="en-US" sz="3200" dirty="0" smtClean="0"/>
              <a:t>Nutrient source inventories</a:t>
            </a:r>
          </a:p>
          <a:p>
            <a:r>
              <a:rPr lang="en-US" sz="3200" dirty="0" smtClean="0"/>
              <a:t>Increase knowledge of food web dynamics</a:t>
            </a:r>
          </a:p>
          <a:p>
            <a:r>
              <a:rPr lang="en-US" sz="3200" dirty="0" smtClean="0"/>
              <a:t>Public awareness</a:t>
            </a:r>
          </a:p>
        </p:txBody>
      </p:sp>
      <p:sp>
        <p:nvSpPr>
          <p:cNvPr id="10" name="Content Placeholder 9"/>
          <p:cNvSpPr>
            <a:spLocks noGrp="1"/>
          </p:cNvSpPr>
          <p:nvPr>
            <p:ph sz="half" idx="2"/>
          </p:nvPr>
        </p:nvSpPr>
        <p:spPr/>
        <p:txBody>
          <a:bodyPr>
            <a:normAutofit lnSpcReduction="10000"/>
          </a:bodyPr>
          <a:lstStyle/>
          <a:p>
            <a:r>
              <a:rPr lang="en-US" sz="3200" dirty="0" smtClean="0"/>
              <a:t>Restore shoreline veg</a:t>
            </a:r>
          </a:p>
          <a:p>
            <a:r>
              <a:rPr lang="en-US" sz="3200" dirty="0" smtClean="0"/>
              <a:t>Protect shorelines</a:t>
            </a:r>
          </a:p>
          <a:p>
            <a:r>
              <a:rPr lang="en-US" sz="3200" dirty="0" smtClean="0"/>
              <a:t>Survey, prevent, &amp; control invasive species</a:t>
            </a:r>
          </a:p>
          <a:p>
            <a:r>
              <a:rPr lang="en-US" sz="3200" dirty="0"/>
              <a:t>Use native fish inventories to prioritize</a:t>
            </a:r>
          </a:p>
          <a:p>
            <a:endParaRPr lang="en-US" dirty="0" smtClean="0"/>
          </a:p>
          <a:p>
            <a:endParaRPr lang="en-US" dirty="0"/>
          </a:p>
        </p:txBody>
      </p:sp>
      <p:pic>
        <p:nvPicPr>
          <p:cNvPr id="11" name="Picture 10" descr="C:\Users\melissajchristensen\Desktop\MEDIMONT\IMGP28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12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WORK FILES\Fisheries\PICTURES AND FILES 2012\Bitterroot project\2012-03-14_10-40-49_8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solidFill>
            <a:srgbClr val="136B71"/>
          </a:solidFill>
          <a:ln>
            <a:solidFill>
              <a:srgbClr val="136B71"/>
            </a:solidFill>
          </a:ln>
        </p:spPr>
        <p:txBody>
          <a:bodyPr/>
          <a:lstStyle/>
          <a:p>
            <a:r>
              <a:rPr lang="en-US" dirty="0" smtClean="0"/>
              <a:t>Techniques for Lakes</a:t>
            </a:r>
            <a:endParaRPr lang="en-US" dirty="0"/>
          </a:p>
        </p:txBody>
      </p:sp>
      <p:sp>
        <p:nvSpPr>
          <p:cNvPr id="5" name="Content Placeholder 4"/>
          <p:cNvSpPr>
            <a:spLocks noGrp="1"/>
          </p:cNvSpPr>
          <p:nvPr>
            <p:ph sz="half" idx="1"/>
          </p:nvPr>
        </p:nvSpPr>
        <p:spPr>
          <a:xfrm>
            <a:off x="457200" y="1600200"/>
            <a:ext cx="4038600" cy="5105400"/>
          </a:xfrm>
        </p:spPr>
        <p:txBody>
          <a:bodyPr>
            <a:noAutofit/>
          </a:bodyPr>
          <a:lstStyle/>
          <a:p>
            <a:r>
              <a:rPr lang="en-US" sz="3200" b="1" dirty="0" smtClean="0">
                <a:solidFill>
                  <a:srgbClr val="FFFFFF"/>
                </a:solidFill>
              </a:rPr>
              <a:t>Collect data</a:t>
            </a:r>
          </a:p>
          <a:p>
            <a:r>
              <a:rPr lang="en-US" sz="3200" b="1" dirty="0" smtClean="0">
                <a:solidFill>
                  <a:srgbClr val="FFFFFF"/>
                </a:solidFill>
              </a:rPr>
              <a:t>Support the LMP</a:t>
            </a:r>
          </a:p>
          <a:p>
            <a:r>
              <a:rPr lang="en-US" sz="3200" b="1" dirty="0" smtClean="0">
                <a:solidFill>
                  <a:srgbClr val="FFFFFF"/>
                </a:solidFill>
              </a:rPr>
              <a:t>Support outreach efforts (e.g., Our Gem)</a:t>
            </a:r>
          </a:p>
          <a:p>
            <a:r>
              <a:rPr lang="en-US" sz="3200" b="1" dirty="0" smtClean="0">
                <a:solidFill>
                  <a:srgbClr val="FFFFFF"/>
                </a:solidFill>
              </a:rPr>
              <a:t>Use Streams and Wetlands</a:t>
            </a:r>
          </a:p>
          <a:p>
            <a:r>
              <a:rPr lang="en-US" sz="3200" b="1" dirty="0" smtClean="0">
                <a:solidFill>
                  <a:srgbClr val="FFFFFF"/>
                </a:solidFill>
              </a:rPr>
              <a:t>Shoreline native veg</a:t>
            </a:r>
            <a:endParaRPr lang="en-US" sz="3200" b="1" dirty="0">
              <a:solidFill>
                <a:srgbClr val="FFFFFF"/>
              </a:solidFill>
            </a:endParaRPr>
          </a:p>
        </p:txBody>
      </p:sp>
      <p:sp>
        <p:nvSpPr>
          <p:cNvPr id="6" name="Content Placeholder 5"/>
          <p:cNvSpPr>
            <a:spLocks noGrp="1"/>
          </p:cNvSpPr>
          <p:nvPr>
            <p:ph sz="half" idx="2"/>
          </p:nvPr>
        </p:nvSpPr>
        <p:spPr>
          <a:xfrm>
            <a:off x="4724400" y="1676400"/>
            <a:ext cx="4038600" cy="4525963"/>
          </a:xfrm>
        </p:spPr>
        <p:txBody>
          <a:bodyPr>
            <a:noAutofit/>
          </a:bodyPr>
          <a:lstStyle/>
          <a:p>
            <a:r>
              <a:rPr lang="en-US" sz="3200" b="1" dirty="0" smtClean="0"/>
              <a:t>Manage non-native fish pops</a:t>
            </a:r>
          </a:p>
          <a:p>
            <a:r>
              <a:rPr lang="en-US" sz="3200" b="1" dirty="0" smtClean="0"/>
              <a:t>Reshape banks</a:t>
            </a:r>
          </a:p>
          <a:p>
            <a:r>
              <a:rPr lang="en-US" sz="3200" b="1" dirty="0" smtClean="0"/>
              <a:t>Remove adjacent roads, </a:t>
            </a:r>
            <a:r>
              <a:rPr lang="en-US" sz="3200" b="1" dirty="0"/>
              <a:t>f</a:t>
            </a:r>
            <a:r>
              <a:rPr lang="en-US" sz="3200" b="1" dirty="0" smtClean="0"/>
              <a:t>encing</a:t>
            </a:r>
          </a:p>
          <a:p>
            <a:r>
              <a:rPr lang="en-US" sz="3200" b="1" dirty="0" smtClean="0"/>
              <a:t>Reduce spread of noxious weeds</a:t>
            </a:r>
          </a:p>
        </p:txBody>
      </p:sp>
    </p:spTree>
    <p:extLst>
      <p:ext uri="{BB962C8B-B14F-4D97-AF65-F5344CB8AC3E}">
        <p14:creationId xmlns:p14="http://schemas.microsoft.com/office/powerpoint/2010/main" val="30865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erski.jpg"/>
          <p:cNvPicPr>
            <a:picLocks noChangeAspect="1"/>
          </p:cNvPicPr>
          <p:nvPr/>
        </p:nvPicPr>
        <p:blipFill>
          <a:blip r:embed="rId3" cstate="print"/>
          <a:stretch>
            <a:fillRect/>
          </a:stretch>
        </p:blipFill>
        <p:spPr>
          <a:xfrm>
            <a:off x="5970555" y="1608496"/>
            <a:ext cx="2868645" cy="2146469"/>
          </a:xfrm>
          <a:prstGeom prst="roundRect">
            <a:avLst/>
          </a:prstGeom>
          <a:effectLst>
            <a:reflection blurRad="6350" stA="52000" endA="300" endPos="35000" dir="5400000" sy="-100000" algn="bl" rotWithShape="0"/>
          </a:effectLst>
        </p:spPr>
      </p:pic>
      <p:pic>
        <p:nvPicPr>
          <p:cNvPr id="5" name="Picture 4" descr="CataldoTepee-BriceShoemakerPic.jpg"/>
          <p:cNvPicPr>
            <a:picLocks noChangeAspect="1"/>
          </p:cNvPicPr>
          <p:nvPr/>
        </p:nvPicPr>
        <p:blipFill>
          <a:blip r:embed="rId4" cstate="print"/>
          <a:stretch>
            <a:fillRect/>
          </a:stretch>
        </p:blipFill>
        <p:spPr>
          <a:xfrm>
            <a:off x="10885" y="4114800"/>
            <a:ext cx="3428999" cy="2286000"/>
          </a:xfrm>
          <a:prstGeom prst="roundRect">
            <a:avLst/>
          </a:prstGeom>
          <a:effectLst>
            <a:reflection blurRad="6350" stA="52000" endA="300" endPos="35000" dir="5400000" sy="-100000" algn="bl" rotWithShape="0"/>
          </a:effectLst>
        </p:spPr>
      </p:pic>
      <p:pic>
        <p:nvPicPr>
          <p:cNvPr id="6" name="Picture 6" descr="http://1.bp.blogspot.com/-wrlpSGYgdlM/UCKFbP1av9I/AAAAAAAABHI/2e4sal2467g/s1600/fishing-kids-squar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797" y="1424232"/>
            <a:ext cx="2362200" cy="2362200"/>
          </a:xfrm>
          <a:prstGeom prst="round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 name="Picture 8" descr="http://www.luzerneoptical.com/images/ducks-unlimited-greenwing/ducks-unlimited-greenw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0547" y="4343400"/>
            <a:ext cx="2286000" cy="2286000"/>
          </a:xfrm>
          <a:prstGeom prst="round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217821" y="533400"/>
            <a:ext cx="4179349" cy="1015663"/>
          </a:xfrm>
          <a:prstGeom prst="rect">
            <a:avLst/>
          </a:prstGeom>
        </p:spPr>
        <p:txBody>
          <a:bodyPr wrap="none">
            <a:spAutoFit/>
          </a:bodyPr>
          <a:lstStyle/>
          <a:p>
            <a:r>
              <a:rPr lang="en-US" sz="6000" b="1" dirty="0">
                <a:solidFill>
                  <a:srgbClr val="006666"/>
                </a:solidFill>
              </a:rPr>
              <a:t>Human Uses</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017" y="2605332"/>
            <a:ext cx="2791422" cy="2791422"/>
          </a:xfrm>
          <a:prstGeom prst="rect">
            <a:avLst/>
          </a:prstGeom>
          <a:ln>
            <a:noFill/>
          </a:ln>
          <a:effectLst>
            <a:softEdge rad="112500"/>
          </a:effectLst>
        </p:spPr>
      </p:pic>
    </p:spTree>
    <p:extLst>
      <p:ext uri="{BB962C8B-B14F-4D97-AF65-F5344CB8AC3E}">
        <p14:creationId xmlns:p14="http://schemas.microsoft.com/office/powerpoint/2010/main" val="1189834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36B71"/>
          </a:solidFill>
          <a:ln>
            <a:solidFill>
              <a:srgbClr val="136B71"/>
            </a:solidFill>
          </a:ln>
        </p:spPr>
        <p:txBody>
          <a:bodyPr/>
          <a:lstStyle/>
          <a:p>
            <a:r>
              <a:rPr lang="en-US" dirty="0" smtClean="0"/>
              <a:t>Strategies for Human Uses</a:t>
            </a:r>
            <a:endParaRPr lang="en-US" dirty="0"/>
          </a:p>
        </p:txBody>
      </p:sp>
      <p:sp>
        <p:nvSpPr>
          <p:cNvPr id="3" name="Content Placeholder 2"/>
          <p:cNvSpPr>
            <a:spLocks noGrp="1"/>
          </p:cNvSpPr>
          <p:nvPr>
            <p:ph sz="half" idx="1"/>
          </p:nvPr>
        </p:nvSpPr>
        <p:spPr>
          <a:xfrm>
            <a:off x="457200" y="1600200"/>
            <a:ext cx="4038600" cy="5257800"/>
          </a:xfrm>
        </p:spPr>
        <p:txBody>
          <a:bodyPr>
            <a:normAutofit lnSpcReduction="10000"/>
          </a:bodyPr>
          <a:lstStyle/>
          <a:p>
            <a:r>
              <a:rPr lang="en-US" sz="3200" b="1" dirty="0" smtClean="0"/>
              <a:t>Improve recreation &amp; infrastructure sites</a:t>
            </a:r>
          </a:p>
          <a:p>
            <a:r>
              <a:rPr lang="en-US" sz="3200" b="1" dirty="0" smtClean="0"/>
              <a:t>Improve scenery</a:t>
            </a:r>
          </a:p>
          <a:p>
            <a:r>
              <a:rPr lang="en-US" sz="3200" b="1" dirty="0" smtClean="0"/>
              <a:t>Support NR Education ops</a:t>
            </a:r>
          </a:p>
          <a:p>
            <a:r>
              <a:rPr lang="en-US" sz="3200" b="1" dirty="0" smtClean="0"/>
              <a:t>Restore and connect to cultural resources</a:t>
            </a:r>
          </a:p>
          <a:p>
            <a:r>
              <a:rPr lang="en-US" sz="3200" b="1" dirty="0" smtClean="0"/>
              <a:t>Preserve open spaces</a:t>
            </a:r>
          </a:p>
          <a:p>
            <a:endParaRPr lang="en-US" dirty="0" smtClean="0"/>
          </a:p>
        </p:txBody>
      </p:sp>
      <p:sp>
        <p:nvSpPr>
          <p:cNvPr id="4" name="Content Placeholder 3"/>
          <p:cNvSpPr>
            <a:spLocks noGrp="1"/>
          </p:cNvSpPr>
          <p:nvPr>
            <p:ph sz="half" idx="2"/>
          </p:nvPr>
        </p:nvSpPr>
        <p:spPr/>
        <p:txBody>
          <a:bodyPr>
            <a:normAutofit lnSpcReduction="10000"/>
          </a:bodyPr>
          <a:lstStyle/>
          <a:p>
            <a:endParaRPr lang="en-US" dirty="0"/>
          </a:p>
        </p:txBody>
      </p:sp>
      <p:pic>
        <p:nvPicPr>
          <p:cNvPr id="6" name="Picture 2" descr="E:\LONNAS THUMB DRIVE\SUSAN'S STUFF\Warm Springs\Warm Springs BioEngineering Projects\WS Bio Project\WS Bio Project_After\WS after_in use.JPG"/>
          <p:cNvPicPr>
            <a:picLocks noChangeAspect="1" noChangeArrowheads="1"/>
          </p:cNvPicPr>
          <p:nvPr/>
        </p:nvPicPr>
        <p:blipFill>
          <a:blip r:embed="rId3" cstate="print">
            <a:extLst>
              <a:ext uri="{28A0092B-C50C-407E-A947-70E740481C1C}">
                <a14:useLocalDpi xmlns:a14="http://schemas.microsoft.com/office/drawing/2010/main" val="0"/>
              </a:ext>
            </a:extLst>
          </a:blip>
          <a:srcRect r="7343"/>
          <a:stretch>
            <a:fillRect/>
          </a:stretch>
        </p:blipFill>
        <p:spPr bwMode="auto">
          <a:xfrm>
            <a:off x="4419600" y="1600200"/>
            <a:ext cx="4250529" cy="486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111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36B71"/>
          </a:solidFill>
        </p:spPr>
        <p:txBody>
          <a:bodyPr/>
          <a:lstStyle/>
          <a:p>
            <a:r>
              <a:rPr lang="en-US" dirty="0" smtClean="0"/>
              <a:t>Techniques </a:t>
            </a:r>
            <a:r>
              <a:rPr lang="en-US" dirty="0" smtClean="0"/>
              <a:t>for Human Uses</a:t>
            </a:r>
            <a:endParaRPr lang="en-US" dirty="0"/>
          </a:p>
        </p:txBody>
      </p:sp>
      <p:sp>
        <p:nvSpPr>
          <p:cNvPr id="8" name="Content Placeholder 7"/>
          <p:cNvSpPr>
            <a:spLocks noGrp="1"/>
          </p:cNvSpPr>
          <p:nvPr>
            <p:ph sz="half" idx="1"/>
          </p:nvPr>
        </p:nvSpPr>
        <p:spPr>
          <a:xfrm>
            <a:off x="381000" y="1447800"/>
            <a:ext cx="4038600" cy="5410200"/>
          </a:xfrm>
          <a:blipFill>
            <a:blip r:embed="rId3"/>
            <a:tile tx="0" ty="0" sx="100000" sy="100000" flip="none" algn="tl"/>
          </a:blipFill>
        </p:spPr>
        <p:txBody>
          <a:bodyPr>
            <a:noAutofit/>
          </a:bodyPr>
          <a:lstStyle/>
          <a:p>
            <a:r>
              <a:rPr lang="en-US" sz="3200" b="1" dirty="0" smtClean="0"/>
              <a:t>Construct/improve access </a:t>
            </a:r>
          </a:p>
          <a:p>
            <a:r>
              <a:rPr lang="en-US" sz="3200" b="1" dirty="0" smtClean="0"/>
              <a:t>Partner with land managers</a:t>
            </a:r>
          </a:p>
          <a:p>
            <a:r>
              <a:rPr lang="en-US" sz="3200" b="1" dirty="0" smtClean="0"/>
              <a:t>Veg plantings to deter</a:t>
            </a:r>
          </a:p>
          <a:p>
            <a:r>
              <a:rPr lang="en-US" sz="3200" b="1" dirty="0" smtClean="0"/>
              <a:t>“Leave no Trace”</a:t>
            </a:r>
          </a:p>
          <a:p>
            <a:r>
              <a:rPr lang="en-US" sz="3200" b="1" dirty="0" smtClean="0"/>
              <a:t>Observation blinds</a:t>
            </a:r>
          </a:p>
          <a:p>
            <a:r>
              <a:rPr lang="en-US" sz="3200" b="1" dirty="0" smtClean="0"/>
              <a:t>Demonstration projects</a:t>
            </a:r>
            <a:endParaRPr lang="en-US" sz="3200" b="1" dirty="0"/>
          </a:p>
        </p:txBody>
      </p:sp>
      <p:sp>
        <p:nvSpPr>
          <p:cNvPr id="9" name="Content Placeholder 8"/>
          <p:cNvSpPr>
            <a:spLocks noGrp="1"/>
          </p:cNvSpPr>
          <p:nvPr>
            <p:ph sz="half" idx="2"/>
          </p:nvPr>
        </p:nvSpPr>
        <p:spPr>
          <a:xfrm>
            <a:off x="4648200" y="1600200"/>
            <a:ext cx="4038600" cy="5257800"/>
          </a:xfrm>
        </p:spPr>
        <p:txBody>
          <a:bodyPr>
            <a:normAutofit/>
          </a:bodyPr>
          <a:lstStyle/>
          <a:p>
            <a:r>
              <a:rPr lang="en-US" sz="3200" b="1" dirty="0" smtClean="0"/>
              <a:t>Outdoor classrooms</a:t>
            </a:r>
          </a:p>
          <a:p>
            <a:r>
              <a:rPr lang="en-US" sz="3200" b="1" dirty="0" smtClean="0"/>
              <a:t>Work with Tribal elders</a:t>
            </a:r>
          </a:p>
          <a:p>
            <a:r>
              <a:rPr lang="en-US" sz="3200" b="1" dirty="0" smtClean="0"/>
              <a:t>Provide for subsistence opportunities</a:t>
            </a:r>
          </a:p>
          <a:p>
            <a:r>
              <a:rPr lang="en-US" sz="3200" b="1" dirty="0" smtClean="0"/>
              <a:t>Interpretive trails</a:t>
            </a:r>
          </a:p>
          <a:p>
            <a:r>
              <a:rPr lang="en-US" sz="3200" b="1" dirty="0" smtClean="0"/>
              <a:t>Boardwalks</a:t>
            </a:r>
          </a:p>
          <a:p>
            <a:r>
              <a:rPr lang="en-US" sz="3200" b="1" dirty="0" smtClean="0"/>
              <a:t>Viewing areas</a:t>
            </a:r>
            <a:endParaRPr lang="en-US" sz="3200" b="1" dirty="0"/>
          </a:p>
        </p:txBody>
      </p:sp>
      <p:pic>
        <p:nvPicPr>
          <p:cNvPr id="10" name="Picture 9" descr="S:\Recreation\Blackfoot Project\Blackfoot Project 1\Individual Images 2006\Copy of jwn_20060722_017.jpg"/>
          <p:cNvPicPr>
            <a:picLocks noChangeAspect="1" noChangeArrowheads="1"/>
          </p:cNvPicPr>
          <p:nvPr/>
        </p:nvPicPr>
        <p:blipFill>
          <a:blip r:embed="rId4">
            <a:extLst>
              <a:ext uri="{28A0092B-C50C-407E-A947-70E740481C1C}">
                <a14:useLocalDpi xmlns:a14="http://schemas.microsoft.com/office/drawing/2010/main" val="0"/>
              </a:ext>
            </a:extLst>
          </a:blip>
          <a:srcRect l="23128" b="13406"/>
          <a:stretch>
            <a:fillRect/>
          </a:stretch>
        </p:blipFill>
        <p:spPr bwMode="auto">
          <a:xfrm>
            <a:off x="0" y="76200"/>
            <a:ext cx="92059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Callout 10"/>
          <p:cNvSpPr/>
          <p:nvPr/>
        </p:nvSpPr>
        <p:spPr>
          <a:xfrm>
            <a:off x="4572000" y="2897981"/>
            <a:ext cx="4572000" cy="1138238"/>
          </a:xfrm>
          <a:prstGeom prst="wedgeEllipseCallout">
            <a:avLst>
              <a:gd name="adj1" fmla="val -13993"/>
              <a:gd name="adj2" fmla="val 131358"/>
            </a:avLst>
          </a:prstGeom>
          <a:solidFill>
            <a:srgbClr val="FF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Dude, we can’t hang out on the bank any more and drink beer</a:t>
            </a:r>
          </a:p>
        </p:txBody>
      </p:sp>
      <p:sp>
        <p:nvSpPr>
          <p:cNvPr id="12" name="Oval Callout 11"/>
          <p:cNvSpPr/>
          <p:nvPr/>
        </p:nvSpPr>
        <p:spPr>
          <a:xfrm>
            <a:off x="155575" y="3529013"/>
            <a:ext cx="3843338" cy="1138237"/>
          </a:xfrm>
          <a:prstGeom prst="wedgeEllipseCallout">
            <a:avLst>
              <a:gd name="adj1" fmla="val 68942"/>
              <a:gd name="adj2" fmla="val 63775"/>
            </a:avLst>
          </a:prstGeom>
          <a:solidFill>
            <a:srgbClr val="FF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Yeah, those willows are totally BOGUS</a:t>
            </a:r>
          </a:p>
        </p:txBody>
      </p:sp>
    </p:spTree>
    <p:extLst>
      <p:ext uri="{BB962C8B-B14F-4D97-AF65-F5344CB8AC3E}">
        <p14:creationId xmlns:p14="http://schemas.microsoft.com/office/powerpoint/2010/main" val="367112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3491"/>
          </a:xfrm>
        </p:spPr>
        <p:txBody>
          <a:bodyPr/>
          <a:lstStyle/>
          <a:p>
            <a:r>
              <a:rPr lang="en-US" dirty="0" smtClean="0">
                <a:solidFill>
                  <a:srgbClr val="E7D9CB"/>
                </a:solidFill>
              </a:rPr>
              <a:t>       </a:t>
            </a:r>
            <a:r>
              <a:rPr lang="en-US" dirty="0">
                <a:solidFill>
                  <a:srgbClr val="E7D9CB"/>
                </a:solidFill>
              </a:rPr>
              <a:t>L</a:t>
            </a:r>
            <a:r>
              <a:rPr lang="en-US" dirty="0" smtClean="0">
                <a:solidFill>
                  <a:srgbClr val="E7D9CB"/>
                </a:solidFill>
              </a:rPr>
              <a:t>ooking forward</a:t>
            </a:r>
            <a:endParaRPr lang="en-US" dirty="0">
              <a:solidFill>
                <a:srgbClr val="E7D9CB"/>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7" name="Picture 2" descr="C:\Users\kstrombe\Documents\CDA BASIN\Restoration_Partnership\Restoration Plan\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815148"/>
            <a:ext cx="3539359" cy="4582722"/>
          </a:xfrm>
          <a:prstGeom prst="rect">
            <a:avLst/>
          </a:prstGeom>
          <a:noFill/>
          <a:ln w="12700">
            <a:solidFill>
              <a:srgbClr val="A97D50"/>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029306"/>
            <a:ext cx="3694386" cy="5638800"/>
          </a:xfrm>
          <a:prstGeom prst="rect">
            <a:avLst/>
          </a:prstGeom>
        </p:spPr>
      </p:pic>
    </p:spTree>
    <p:extLst>
      <p:ext uri="{BB962C8B-B14F-4D97-AF65-F5344CB8AC3E}">
        <p14:creationId xmlns:p14="http://schemas.microsoft.com/office/powerpoint/2010/main" val="247939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91" y="257318"/>
            <a:ext cx="8235306" cy="575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62200" y="6019800"/>
            <a:ext cx="4894545" cy="800219"/>
          </a:xfrm>
          <a:prstGeom prst="rect">
            <a:avLst/>
          </a:prstGeom>
          <a:noFill/>
        </p:spPr>
        <p:txBody>
          <a:bodyPr wrap="none" rtlCol="0">
            <a:spAutoFit/>
          </a:bodyPr>
          <a:lstStyle/>
          <a:p>
            <a:r>
              <a:rPr lang="en-US" sz="2800" dirty="0" smtClean="0">
                <a:hlinkClick r:id="rId4"/>
              </a:rPr>
              <a:t>www.restorationpartnership.org</a:t>
            </a:r>
            <a:endParaRPr lang="en-US" sz="2800" dirty="0" smtClean="0"/>
          </a:p>
          <a:p>
            <a:endParaRPr lang="en-US" dirty="0"/>
          </a:p>
        </p:txBody>
      </p:sp>
    </p:spTree>
    <p:extLst>
      <p:ext uri="{BB962C8B-B14F-4D97-AF65-F5344CB8AC3E}">
        <p14:creationId xmlns:p14="http://schemas.microsoft.com/office/powerpoint/2010/main" val="951992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152"/>
          <a:stretch/>
        </p:blipFill>
        <p:spPr>
          <a:xfrm>
            <a:off x="0" y="0"/>
            <a:ext cx="9179434" cy="6858000"/>
          </a:xfrm>
          <a:prstGeom prst="rect">
            <a:avLst/>
          </a:prstGeom>
        </p:spPr>
      </p:pic>
      <p:sp>
        <p:nvSpPr>
          <p:cNvPr id="4" name="TextBox 3"/>
          <p:cNvSpPr txBox="1"/>
          <p:nvPr/>
        </p:nvSpPr>
        <p:spPr>
          <a:xfrm>
            <a:off x="3048000" y="228600"/>
            <a:ext cx="3334824" cy="923330"/>
          </a:xfrm>
          <a:prstGeom prst="rect">
            <a:avLst/>
          </a:prstGeom>
          <a:noFill/>
        </p:spPr>
        <p:txBody>
          <a:bodyPr wrap="none" rtlCol="0">
            <a:spAutoFit/>
          </a:bodyPr>
          <a:lstStyle/>
          <a:p>
            <a:r>
              <a:rPr lang="en-US" sz="5400" dirty="0" smtClean="0"/>
              <a:t>Questions?</a:t>
            </a:r>
            <a:endParaRPr lang="en-US" sz="5400" dirty="0"/>
          </a:p>
        </p:txBody>
      </p:sp>
      <p:sp>
        <p:nvSpPr>
          <p:cNvPr id="5" name="TextBox 4"/>
          <p:cNvSpPr txBox="1"/>
          <p:nvPr/>
        </p:nvSpPr>
        <p:spPr>
          <a:xfrm>
            <a:off x="228600" y="4191000"/>
            <a:ext cx="3597139" cy="1938992"/>
          </a:xfrm>
          <a:prstGeom prst="rect">
            <a:avLst/>
          </a:prstGeom>
          <a:solidFill>
            <a:srgbClr val="FFFFFF"/>
          </a:solidFill>
        </p:spPr>
        <p:txBody>
          <a:bodyPr wrap="none" rtlCol="0">
            <a:spAutoFit/>
          </a:bodyPr>
          <a:lstStyle/>
          <a:p>
            <a:r>
              <a:rPr lang="en-US" sz="2400" dirty="0" smtClean="0"/>
              <a:t>Rebecca Stevens</a:t>
            </a:r>
          </a:p>
          <a:p>
            <a:r>
              <a:rPr lang="en-US" sz="2400" dirty="0" smtClean="0"/>
              <a:t>Restoration Coordinator</a:t>
            </a:r>
          </a:p>
          <a:p>
            <a:r>
              <a:rPr lang="en-US" sz="2400" dirty="0" smtClean="0"/>
              <a:t>Coeur d’Alene Tribe</a:t>
            </a:r>
          </a:p>
          <a:p>
            <a:r>
              <a:rPr lang="en-US" sz="2400" dirty="0" smtClean="0">
                <a:hlinkClick r:id="rId4"/>
              </a:rPr>
              <a:t>rstevens@cdatribe-nsn.gov</a:t>
            </a:r>
            <a:endParaRPr lang="en-US" sz="2400" dirty="0" smtClean="0"/>
          </a:p>
          <a:p>
            <a:endParaRPr lang="en-US" sz="24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160675"/>
            <a:ext cx="1059180" cy="1059180"/>
          </a:xfrm>
          <a:prstGeom prst="rect">
            <a:avLst/>
          </a:prstGeom>
        </p:spPr>
      </p:pic>
    </p:spTree>
    <p:extLst>
      <p:ext uri="{BB962C8B-B14F-4D97-AF65-F5344CB8AC3E}">
        <p14:creationId xmlns:p14="http://schemas.microsoft.com/office/powerpoint/2010/main" val="63613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7C50"/>
        </a:solidFill>
        <a:effectLst/>
      </p:bgPr>
    </p:bg>
    <p:spTree>
      <p:nvGrpSpPr>
        <p:cNvPr id="1" name=""/>
        <p:cNvGrpSpPr/>
        <p:nvPr/>
      </p:nvGrpSpPr>
      <p:grpSpPr>
        <a:xfrm>
          <a:off x="0" y="0"/>
          <a:ext cx="0" cy="0"/>
          <a:chOff x="0" y="0"/>
          <a:chExt cx="0" cy="0"/>
        </a:xfrm>
      </p:grpSpPr>
      <p:sp>
        <p:nvSpPr>
          <p:cNvPr id="2057" name="Line 88"/>
          <p:cNvSpPr>
            <a:spLocks noChangeShapeType="1"/>
          </p:cNvSpPr>
          <p:nvPr/>
        </p:nvSpPr>
        <p:spPr bwMode="auto">
          <a:xfrm>
            <a:off x="3733800" y="3429000"/>
            <a:ext cx="0" cy="0"/>
          </a:xfrm>
          <a:prstGeom prst="line">
            <a:avLst/>
          </a:prstGeom>
          <a:noFill/>
          <a:ln w="9525">
            <a:solidFill>
              <a:schemeClr val="tx1"/>
            </a:solidFill>
            <a:round/>
            <a:headEnd/>
            <a:tailEnd type="triangle" w="med" len="med"/>
          </a:ln>
        </p:spPr>
        <p:txBody>
          <a:bodyPr wrap="none" anchor="ctr"/>
          <a:lstStyle/>
          <a:p>
            <a:endParaRPr lang="en-US" dirty="0"/>
          </a:p>
        </p:txBody>
      </p:sp>
      <p:sp>
        <p:nvSpPr>
          <p:cNvPr id="26631" name="Rounded Rectangle 7"/>
          <p:cNvSpPr>
            <a:spLocks noChangeArrowheads="1"/>
          </p:cNvSpPr>
          <p:nvPr/>
        </p:nvSpPr>
        <p:spPr bwMode="auto">
          <a:xfrm>
            <a:off x="1496348" y="1643998"/>
            <a:ext cx="5895182" cy="1273559"/>
          </a:xfrm>
          <a:prstGeom prst="roundRect">
            <a:avLst>
              <a:gd name="adj" fmla="val 10373"/>
            </a:avLst>
          </a:prstGeom>
          <a:solidFill>
            <a:srgbClr val="136B71"/>
          </a:solidFill>
          <a:ln w="25400">
            <a:solidFill>
              <a:srgbClr val="93C77C"/>
            </a:solidFill>
            <a:round/>
            <a:headEnd/>
            <a:tailEnd/>
          </a:ln>
          <a:effectLst>
            <a:outerShdw blurRad="50800" dist="190500" dir="2700000" algn="tl" rotWithShape="0">
              <a:prstClr val="black">
                <a:alpha val="61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US" sz="1800" b="1" i="0" strike="noStrike" cap="none" normalizeH="0" dirty="0" smtClean="0">
                <a:ln>
                  <a:noFill/>
                </a:ln>
                <a:solidFill>
                  <a:srgbClr val="E7D9CB"/>
                </a:solidFill>
                <a:effectLst/>
                <a:latin typeface="Book Antiqua" pitchFamily="18" charset="0"/>
                <a:cs typeface="Arial" pitchFamily="34" charset="0"/>
              </a:rPr>
              <a:t>Natural Resource Trustees / Trustee Council</a:t>
            </a:r>
            <a:endParaRPr kumimoji="0" lang="en-US" sz="1200" b="1" i="0" strike="noStrike" cap="none" normalizeH="0" baseline="0" dirty="0" smtClean="0">
              <a:ln>
                <a:noFill/>
              </a:ln>
              <a:solidFill>
                <a:srgbClr val="E7D9CB"/>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dirty="0" smtClean="0">
                <a:ln>
                  <a:noFill/>
                </a:ln>
                <a:solidFill>
                  <a:srgbClr val="FFFFFF"/>
                </a:solidFill>
                <a:effectLst/>
                <a:latin typeface="Book Antiqua" pitchFamily="18" charset="0"/>
                <a:cs typeface="Arial" pitchFamily="34" charset="0"/>
              </a:rPr>
              <a:t>U.S. Dept.</a:t>
            </a:r>
            <a:r>
              <a:rPr kumimoji="0" lang="en-US" sz="1800" b="0" i="0" u="none" strike="noStrike" cap="none" normalizeH="0" dirty="0" smtClean="0">
                <a:ln>
                  <a:noFill/>
                </a:ln>
                <a:solidFill>
                  <a:srgbClr val="FFFFFF"/>
                </a:solidFill>
                <a:effectLst/>
                <a:latin typeface="Book Antiqua" pitchFamily="18" charset="0"/>
                <a:cs typeface="Arial" pitchFamily="34" charset="0"/>
              </a:rPr>
              <a:t> of Interior</a:t>
            </a:r>
            <a:r>
              <a:rPr kumimoji="0" lang="en-US" sz="1800" b="0" i="0" u="none" strike="noStrike" cap="none" normalizeH="0" baseline="0" dirty="0" smtClean="0">
                <a:ln>
                  <a:noFill/>
                </a:ln>
                <a:solidFill>
                  <a:srgbClr val="FFFFFF"/>
                </a:solidFill>
                <a:effectLst/>
                <a:latin typeface="Book Antiqua" pitchFamily="18" charset="0"/>
                <a:cs typeface="Arial" pitchFamily="34" charset="0"/>
              </a:rPr>
              <a:t> 	U.S. Dept. of Agriculture</a:t>
            </a:r>
          </a:p>
          <a:p>
            <a:pPr marL="0" marR="0" lvl="0" indent="0" algn="ctr" defTabSz="914400" rtl="0" eaLnBrk="1" fontAlgn="base" latinLnBrk="0" hangingPunct="1">
              <a:lnSpc>
                <a:spcPct val="100000"/>
              </a:lnSpc>
              <a:spcBef>
                <a:spcPts val="500"/>
              </a:spcBef>
              <a:spcAft>
                <a:spcPts val="500"/>
              </a:spcAft>
              <a:buClrTx/>
              <a:buSzTx/>
              <a:buFontTx/>
              <a:buNone/>
              <a:tabLst/>
            </a:pPr>
            <a:r>
              <a:rPr lang="en-US" dirty="0" smtClean="0">
                <a:solidFill>
                  <a:srgbClr val="FFFFFF"/>
                </a:solidFill>
                <a:latin typeface="Book Antiqua" pitchFamily="18" charset="0"/>
                <a:cs typeface="Arial" pitchFamily="34" charset="0"/>
              </a:rPr>
              <a:t>Coeur d’</a:t>
            </a:r>
            <a:r>
              <a:rPr kumimoji="0" lang="en-US" sz="1800" b="0" i="0" u="none" strike="noStrike" cap="none" normalizeH="0" baseline="0" dirty="0" smtClean="0">
                <a:ln>
                  <a:noFill/>
                </a:ln>
                <a:solidFill>
                  <a:srgbClr val="FFFFFF"/>
                </a:solidFill>
                <a:effectLst/>
                <a:latin typeface="Book Antiqua" pitchFamily="18" charset="0"/>
                <a:cs typeface="Arial" pitchFamily="34" charset="0"/>
              </a:rPr>
              <a:t>Alene Tribe		State of </a:t>
            </a:r>
            <a:r>
              <a:rPr kumimoji="0" lang="en-US" sz="1800" b="0" i="0" u="none" strike="noStrike" cap="none" normalizeH="0" dirty="0" smtClean="0">
                <a:ln>
                  <a:noFill/>
                </a:ln>
                <a:solidFill>
                  <a:srgbClr val="FFFFFF"/>
                </a:solidFill>
                <a:effectLst/>
                <a:latin typeface="Book Antiqua" pitchFamily="18" charset="0"/>
                <a:cs typeface="Arial" pitchFamily="34" charset="0"/>
              </a:rPr>
              <a:t> Idaho</a:t>
            </a:r>
          </a:p>
        </p:txBody>
      </p:sp>
      <p:sp>
        <p:nvSpPr>
          <p:cNvPr id="45" name="Block Arc 44"/>
          <p:cNvSpPr/>
          <p:nvPr/>
        </p:nvSpPr>
        <p:spPr>
          <a:xfrm>
            <a:off x="633940" y="953949"/>
            <a:ext cx="7620000" cy="1336395"/>
          </a:xfrm>
          <a:prstGeom prst="blockArc">
            <a:avLst/>
          </a:prstGeom>
          <a:solidFill>
            <a:srgbClr val="93C77C"/>
          </a:solidFill>
          <a:ln w="25400" cap="flat" cmpd="sng" algn="ctr">
            <a:solidFill>
              <a:srgbClr val="136B71"/>
            </a:solidFill>
            <a:prstDash val="solid"/>
          </a:ln>
          <a:effectLst>
            <a:outerShdw blurRad="50800" dist="50800" dir="5400000" algn="ctr" rotWithShape="0">
              <a:srgbClr val="000000">
                <a:alpha val="45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kern="1200" dirty="0">
                <a:solidFill>
                  <a:srgbClr val="136B71"/>
                </a:solidFill>
                <a:effectLst/>
                <a:latin typeface="Book Antiqua"/>
              </a:rPr>
              <a:t>Restoration Partnership</a:t>
            </a:r>
            <a:endParaRPr lang="en-US" sz="2000" dirty="0">
              <a:solidFill>
                <a:srgbClr val="136B71"/>
              </a:solidFill>
              <a:effectLst/>
              <a:latin typeface="Times New Roman"/>
              <a:ea typeface="Times New Roman"/>
            </a:endParaRPr>
          </a:p>
        </p:txBody>
      </p:sp>
      <p:sp>
        <p:nvSpPr>
          <p:cNvPr id="33" name="Rounded Rectangle 7"/>
          <p:cNvSpPr>
            <a:spLocks noChangeArrowheads="1"/>
          </p:cNvSpPr>
          <p:nvPr/>
        </p:nvSpPr>
        <p:spPr bwMode="auto">
          <a:xfrm>
            <a:off x="291040" y="3222240"/>
            <a:ext cx="8305800" cy="1905000"/>
          </a:xfrm>
          <a:prstGeom prst="roundRect">
            <a:avLst>
              <a:gd name="adj" fmla="val 10373"/>
            </a:avLst>
          </a:prstGeom>
          <a:solidFill>
            <a:srgbClr val="136B71"/>
          </a:solidFill>
          <a:ln w="25400">
            <a:solidFill>
              <a:srgbClr val="93C77C"/>
            </a:solidFill>
            <a:round/>
            <a:headEnd/>
            <a:tailEnd/>
          </a:ln>
          <a:effectLst>
            <a:outerShdw blurRad="50800" dist="190500" dir="2700000" algn="tl" rotWithShape="0">
              <a:prstClr val="black">
                <a:alpha val="61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US" sz="1800" b="1" i="0" u="none" strike="noStrike" cap="none" normalizeH="0" dirty="0" smtClean="0">
                <a:ln>
                  <a:noFill/>
                </a:ln>
                <a:solidFill>
                  <a:srgbClr val="E7D9CB"/>
                </a:solidFill>
                <a:effectLst/>
                <a:latin typeface="Book Antiqua" pitchFamily="18" charset="0"/>
                <a:cs typeface="Arial" pitchFamily="34" charset="0"/>
              </a:rPr>
              <a:t>Representative Governments/Agencies</a:t>
            </a:r>
          </a:p>
        </p:txBody>
      </p:sp>
      <p:sp>
        <p:nvSpPr>
          <p:cNvPr id="35" name="Block Arc 34"/>
          <p:cNvSpPr/>
          <p:nvPr/>
        </p:nvSpPr>
        <p:spPr>
          <a:xfrm rot="10800000">
            <a:off x="633940" y="4419600"/>
            <a:ext cx="7620000" cy="1785173"/>
          </a:xfrm>
          <a:prstGeom prst="blockArc">
            <a:avLst/>
          </a:prstGeom>
          <a:solidFill>
            <a:srgbClr val="93C77C"/>
          </a:solidFill>
          <a:ln w="25400" cap="flat" cmpd="sng" algn="ctr">
            <a:solidFill>
              <a:srgbClr val="136B71"/>
            </a:solidFill>
            <a:prstDash val="solid"/>
          </a:ln>
          <a:effectLst>
            <a:outerShdw blurRad="50800" dist="50800" dir="5400000" algn="ctr" rotWithShape="0">
              <a:srgbClr val="000000">
                <a:alpha val="45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endParaRPr lang="en-US" sz="2000" dirty="0">
              <a:solidFill>
                <a:srgbClr val="E7D9CB"/>
              </a:solidFill>
              <a:effectLst/>
              <a:latin typeface="Times New Roman"/>
              <a:ea typeface="Times New Roman"/>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55" y="3574105"/>
            <a:ext cx="1156007" cy="1379379"/>
          </a:xfrm>
          <a:prstGeom prst="rect">
            <a:avLst/>
          </a:prstGeom>
          <a:effectLst>
            <a:outerShdw blurRad="50800" dist="177800" dir="2700000" algn="tl"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887" y="3574941"/>
            <a:ext cx="1565275" cy="1345851"/>
          </a:xfrm>
          <a:prstGeom prst="rect">
            <a:avLst/>
          </a:prstGeom>
          <a:effectLst>
            <a:outerShdw blurRad="50800" dist="177800" dir="2700000" algn="tl" rotWithShape="0">
              <a:prstClr val="black">
                <a:alpha val="4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7425" y="3727341"/>
            <a:ext cx="1233925" cy="1345852"/>
          </a:xfrm>
          <a:prstGeom prst="rect">
            <a:avLst/>
          </a:prstGeom>
          <a:effectLst>
            <a:outerShdw blurRad="50800" dist="177800" dir="2700000" algn="tl" rotWithShape="0">
              <a:prstClr val="black">
                <a:alpha val="40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4379" y="3625233"/>
            <a:ext cx="1379379" cy="1379379"/>
          </a:xfrm>
          <a:prstGeom prst="rect">
            <a:avLst/>
          </a:prstGeom>
          <a:effectLst>
            <a:outerShdw blurRad="50800" dist="177800" dir="2700000" algn="tl"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0750" y="3589345"/>
            <a:ext cx="1191258" cy="1364139"/>
          </a:xfrm>
          <a:prstGeom prst="rect">
            <a:avLst/>
          </a:prstGeom>
          <a:effectLst>
            <a:outerShdw blurRad="50800" dist="177800" dir="2700000" algn="tl" rotWithShape="0">
              <a:prstClr val="black">
                <a:alpha val="40000"/>
              </a:prst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9000" y="3641997"/>
            <a:ext cx="1357840" cy="1362615"/>
          </a:xfrm>
          <a:prstGeom prst="rect">
            <a:avLst/>
          </a:prstGeom>
          <a:effectLst>
            <a:outerShdw blurRad="50800" dist="177800" dir="2700000" algn="tl" rotWithShape="0">
              <a:prstClr val="black">
                <a:alpha val="40000"/>
              </a:prstClr>
            </a:out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atershed_landcover_map"/>
          <p:cNvPicPr>
            <a:picLocks noChangeAspect="1" noChangeArrowheads="1"/>
          </p:cNvPicPr>
          <p:nvPr/>
        </p:nvPicPr>
        <p:blipFill>
          <a:blip r:embed="rId3" cstate="print"/>
          <a:srcRect/>
          <a:stretch>
            <a:fillRect/>
          </a:stretch>
        </p:blipFill>
        <p:spPr bwMode="auto">
          <a:xfrm>
            <a:off x="1" y="0"/>
            <a:ext cx="9144000" cy="6857999"/>
          </a:xfrm>
          <a:prstGeom prst="rect">
            <a:avLst/>
          </a:prstGeom>
          <a:noFill/>
        </p:spPr>
      </p:pic>
    </p:spTree>
    <p:extLst>
      <p:ext uri="{BB962C8B-B14F-4D97-AF65-F5344CB8AC3E}">
        <p14:creationId xmlns:p14="http://schemas.microsoft.com/office/powerpoint/2010/main" val="3722364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590kid.com/wp-content/uploads/2011/12/lucky_friday_m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95400"/>
            <a:ext cx="3749857" cy="2358344"/>
          </a:xfrm>
          <a:prstGeom prst="rect">
            <a:avLst/>
          </a:prstGeom>
          <a:noFill/>
          <a:ln w="28575">
            <a:solidFill>
              <a:srgbClr val="136B71"/>
            </a:solidFill>
          </a:ln>
          <a:effectLst>
            <a:outerShdw blurRad="50800" dist="190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4" name="Picture 5" descr="mod7pg2_clip_image002_0006"/>
          <p:cNvPicPr>
            <a:picLocks noChangeAspect="1" noChangeArrowheads="1"/>
          </p:cNvPicPr>
          <p:nvPr/>
        </p:nvPicPr>
        <p:blipFill>
          <a:blip r:embed="rId4" cstate="print"/>
          <a:srcRect/>
          <a:stretch>
            <a:fillRect/>
          </a:stretch>
        </p:blipFill>
        <p:spPr bwMode="auto">
          <a:xfrm>
            <a:off x="5029199" y="3926119"/>
            <a:ext cx="3836467" cy="2514183"/>
          </a:xfrm>
          <a:prstGeom prst="rect">
            <a:avLst/>
          </a:prstGeom>
          <a:noFill/>
          <a:ln w="28575">
            <a:solidFill>
              <a:srgbClr val="136B71"/>
            </a:solidFill>
          </a:ln>
          <a:effectLst>
            <a:outerShdw blurRad="50800" dist="190500" dir="2700000" algn="tl" rotWithShape="0">
              <a:prstClr val="black">
                <a:alpha val="60000"/>
              </a:prstClr>
            </a:outerShdw>
          </a:effectLst>
        </p:spPr>
      </p:pic>
      <p:sp>
        <p:nvSpPr>
          <p:cNvPr id="3" name="Title 2"/>
          <p:cNvSpPr>
            <a:spLocks noGrp="1"/>
          </p:cNvSpPr>
          <p:nvPr>
            <p:ph type="title"/>
          </p:nvPr>
        </p:nvSpPr>
        <p:spPr>
          <a:xfrm>
            <a:off x="0" y="0"/>
            <a:ext cx="9144000" cy="1013491"/>
          </a:xfrm>
        </p:spPr>
        <p:txBody>
          <a:bodyPr>
            <a:normAutofit/>
          </a:bodyPr>
          <a:lstStyle/>
          <a:p>
            <a:r>
              <a:rPr lang="en-US" dirty="0" smtClean="0">
                <a:solidFill>
                  <a:srgbClr val="E7D9CB"/>
                </a:solidFill>
              </a:rPr>
              <a:t>       History</a:t>
            </a:r>
            <a:endParaRPr lang="en-US" dirty="0">
              <a:solidFill>
                <a:srgbClr val="E7D9CB"/>
              </a:solidFill>
            </a:endParaRPr>
          </a:p>
        </p:txBody>
      </p:sp>
      <p:pic>
        <p:nvPicPr>
          <p:cNvPr id="542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988"/>
          <a:stretch/>
        </p:blipFill>
        <p:spPr bwMode="auto">
          <a:xfrm>
            <a:off x="1371600" y="1295400"/>
            <a:ext cx="3281261" cy="2403617"/>
          </a:xfrm>
          <a:prstGeom prst="rect">
            <a:avLst/>
          </a:prstGeom>
          <a:noFill/>
          <a:ln w="28575">
            <a:solidFill>
              <a:srgbClr val="136B71"/>
            </a:solidFill>
            <a:miter lim="800000"/>
            <a:headEnd/>
            <a:tailEnd/>
          </a:ln>
          <a:effectLst>
            <a:outerShdw blurRad="50800" dist="190500" dir="2700000" algn="tl"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54276" name="Picture 4" descr="C:\Users\kstrombe\AppData\Local\Microsoft\Windows\Temporary Internet Files\Content.Outlook\BIYJUWY1\Hercules-1910-BarnStockCollect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1" y="3850762"/>
            <a:ext cx="2930434" cy="2847405"/>
          </a:xfrm>
          <a:prstGeom prst="rect">
            <a:avLst/>
          </a:prstGeom>
          <a:noFill/>
          <a:ln w="28575">
            <a:solidFill>
              <a:srgbClr val="136B71"/>
            </a:solidFill>
          </a:ln>
          <a:effectLst>
            <a:outerShdw blurRad="50800" dist="1905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aldo dredge.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9000" contrast="14000"/>
                    </a14:imgEffect>
                  </a14:imgLayer>
                </a14:imgProps>
              </a:ext>
            </a:extLst>
          </a:blip>
          <a:stretch>
            <a:fillRect/>
          </a:stretch>
        </p:blipFill>
        <p:spPr>
          <a:xfrm>
            <a:off x="783399" y="533400"/>
            <a:ext cx="3454400" cy="2590800"/>
          </a:xfrm>
          <a:prstGeom prst="rect">
            <a:avLst/>
          </a:prstGeom>
          <a:ln w="28575">
            <a:solidFill>
              <a:srgbClr val="136B71"/>
            </a:solidFill>
          </a:ln>
          <a:effectLst>
            <a:outerShdw blurRad="50800" dist="190500" dir="2700000" algn="tl" rotWithShape="0">
              <a:prstClr val="black">
                <a:alpha val="62000"/>
              </a:prstClr>
            </a:outerShdw>
          </a:effectLst>
        </p:spPr>
      </p:pic>
      <p:pic>
        <p:nvPicPr>
          <p:cNvPr id="4" name="Picture 3" descr="May 2008 plume at Harrison.JPG"/>
          <p:cNvPicPr>
            <a:picLocks noChangeAspect="1"/>
          </p:cNvPicPr>
          <p:nvPr/>
        </p:nvPicPr>
        <p:blipFill>
          <a:blip r:embed="rId5" cstate="print"/>
          <a:stretch>
            <a:fillRect/>
          </a:stretch>
        </p:blipFill>
        <p:spPr>
          <a:xfrm>
            <a:off x="4740621" y="530352"/>
            <a:ext cx="3454400" cy="2215816"/>
          </a:xfrm>
          <a:prstGeom prst="rect">
            <a:avLst/>
          </a:prstGeom>
          <a:ln w="28575">
            <a:solidFill>
              <a:srgbClr val="136B71"/>
            </a:solidFill>
          </a:ln>
          <a:effectLst>
            <a:outerShdw blurRad="50800" dist="190500" dir="2700000" algn="tl" rotWithShape="0">
              <a:prstClr val="black">
                <a:alpha val="62000"/>
              </a:prstClr>
            </a:outerShdw>
          </a:effectLst>
        </p:spPr>
      </p:pic>
      <p:pic>
        <p:nvPicPr>
          <p:cNvPr id="5" name="Picture 4" descr="RedMonarchdump.jpg"/>
          <p:cNvPicPr>
            <a:picLocks noChangeAspect="1"/>
          </p:cNvPicPr>
          <p:nvPr/>
        </p:nvPicPr>
        <p:blipFill rotWithShape="1">
          <a:blip r:embed="rId6" cstate="print"/>
          <a:srcRect b="8181"/>
          <a:stretch/>
        </p:blipFill>
        <p:spPr>
          <a:xfrm>
            <a:off x="5151610" y="2924564"/>
            <a:ext cx="2632421" cy="3625607"/>
          </a:xfrm>
          <a:prstGeom prst="rect">
            <a:avLst/>
          </a:prstGeom>
          <a:ln w="28575">
            <a:solidFill>
              <a:srgbClr val="136B71"/>
            </a:solidFill>
          </a:ln>
          <a:effectLst>
            <a:outerShdw blurRad="50800" dist="190500" dir="2700000" algn="tl" rotWithShape="0">
              <a:prstClr val="black">
                <a:alpha val="62000"/>
              </a:prstClr>
            </a:outerShdw>
          </a:effectLst>
        </p:spPr>
      </p:pic>
      <p:pic>
        <p:nvPicPr>
          <p:cNvPr id="6" name="Picture 5" descr="99-2953.tif"/>
          <p:cNvPicPr>
            <a:picLocks noChangeAspect="1"/>
          </p:cNvPicPr>
          <p:nvPr/>
        </p:nvPicPr>
        <p:blipFill>
          <a:blip r:embed="rId7" cstate="print"/>
          <a:stretch>
            <a:fillRect/>
          </a:stretch>
        </p:blipFill>
        <p:spPr>
          <a:xfrm>
            <a:off x="804735" y="3353702"/>
            <a:ext cx="3433064" cy="2557001"/>
          </a:xfrm>
          <a:prstGeom prst="rect">
            <a:avLst/>
          </a:prstGeom>
          <a:ln w="28575">
            <a:solidFill>
              <a:srgbClr val="136B71"/>
            </a:solidFill>
          </a:ln>
          <a:effectLst>
            <a:outerShdw blurRad="50800" dist="190500" dir="2700000" algn="tl" rotWithShape="0">
              <a:prstClr val="black">
                <a:alpha val="62000"/>
              </a:prst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Sick TS  Harrison 211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96199" y="2438400"/>
            <a:ext cx="2944334" cy="1981200"/>
          </a:xfrm>
          <a:prstGeom prst="rect">
            <a:avLst/>
          </a:prstGeom>
          <a:noFill/>
          <a:ln w="28575">
            <a:solidFill>
              <a:srgbClr val="136B71"/>
            </a:solidFill>
            <a:miter lim="800000"/>
            <a:headEnd/>
            <a:tailEnd/>
          </a:ln>
          <a:effectLst>
            <a:outerShdw blurRad="50800" dist="190500" dir="2700000" algn="tl" rotWithShape="0">
              <a:prstClr val="black">
                <a:alpha val="62000"/>
              </a:prstClr>
            </a:outerShdw>
          </a:effectLst>
          <a:extLst>
            <a:ext uri="{909E8E84-426E-40DD-AFC4-6F175D3DCCD1}">
              <a14:hiddenFill xmlns:a14="http://schemas.microsoft.com/office/drawing/2010/main">
                <a:solidFill>
                  <a:srgbClr val="FFFFFF"/>
                </a:solidFill>
              </a14:hiddenFill>
            </a:ext>
          </a:extLst>
        </p:spPr>
      </p:pic>
      <p:pic>
        <p:nvPicPr>
          <p:cNvPr id="3" name="Picture 2" descr="C:\Users\rstevens\Documents\Becks 2011\My Documents\Becks LMP stuff\pics\Lane Strobl Black Rock5.jpg"/>
          <p:cNvPicPr>
            <a:picLocks noChangeAspect="1" noChangeArrowheads="1"/>
          </p:cNvPicPr>
          <p:nvPr/>
        </p:nvPicPr>
        <p:blipFill>
          <a:blip r:embed="rId4" cstate="print"/>
          <a:srcRect/>
          <a:stretch>
            <a:fillRect/>
          </a:stretch>
        </p:blipFill>
        <p:spPr bwMode="auto">
          <a:xfrm>
            <a:off x="228600" y="228600"/>
            <a:ext cx="4267200" cy="3200400"/>
          </a:xfrm>
          <a:prstGeom prst="rect">
            <a:avLst/>
          </a:prstGeom>
          <a:noFill/>
          <a:ln w="28575">
            <a:solidFill>
              <a:srgbClr val="136B71"/>
            </a:solidFill>
          </a:ln>
          <a:effectLst>
            <a:outerShdw blurRad="50800" dist="190500" dir="2700000" algn="tl" rotWithShape="0">
              <a:prstClr val="black">
                <a:alpha val="62000"/>
              </a:prstClr>
            </a:outerShdw>
          </a:effectLst>
        </p:spPr>
      </p:pic>
      <p:sp>
        <p:nvSpPr>
          <p:cNvPr id="4" name="TextBox 3"/>
          <p:cNvSpPr txBox="1"/>
          <p:nvPr/>
        </p:nvSpPr>
        <p:spPr>
          <a:xfrm>
            <a:off x="4655682" y="241342"/>
            <a:ext cx="3726318" cy="510778"/>
          </a:xfrm>
          <a:prstGeom prst="roundRect">
            <a:avLst/>
          </a:prstGeom>
          <a:solidFill>
            <a:srgbClr val="136B71"/>
          </a:solidFill>
          <a:ln w="28575">
            <a:solidFill>
              <a:srgbClr val="93C77C"/>
            </a:solidFill>
          </a:ln>
          <a:effectLst>
            <a:outerShdw blurRad="50800" dist="190500" dir="2700000" algn="tl" rotWithShape="0">
              <a:prstClr val="black">
                <a:alpha val="62000"/>
              </a:prstClr>
            </a:outerShdw>
          </a:effectLst>
        </p:spPr>
        <p:txBody>
          <a:bodyPr wrap="none" rtlCol="0">
            <a:spAutoFit/>
          </a:bodyPr>
          <a:lstStyle/>
          <a:p>
            <a:r>
              <a:rPr lang="en-US" sz="2400" b="1" dirty="0" smtClean="0">
                <a:solidFill>
                  <a:schemeClr val="bg1"/>
                </a:solidFill>
              </a:rPr>
              <a:t>Water , Soils, and Sediment</a:t>
            </a:r>
            <a:endParaRPr lang="en-US" sz="2400" b="1" dirty="0">
              <a:solidFill>
                <a:schemeClr val="bg1"/>
              </a:solidFill>
            </a:endParaRPr>
          </a:p>
        </p:txBody>
      </p:sp>
      <p:sp>
        <p:nvSpPr>
          <p:cNvPr id="5" name="TextBox 4"/>
          <p:cNvSpPr txBox="1"/>
          <p:nvPr/>
        </p:nvSpPr>
        <p:spPr>
          <a:xfrm>
            <a:off x="5396199" y="1752600"/>
            <a:ext cx="2944334" cy="510778"/>
          </a:xfrm>
          <a:prstGeom prst="roundRect">
            <a:avLst/>
          </a:prstGeom>
          <a:solidFill>
            <a:srgbClr val="136B71"/>
          </a:solidFill>
          <a:ln w="28575">
            <a:solidFill>
              <a:srgbClr val="93C77C"/>
            </a:solidFill>
          </a:ln>
          <a:effectLst>
            <a:outerShdw blurRad="50800" dist="190500" dir="2700000" algn="tl" rotWithShape="0">
              <a:prstClr val="black">
                <a:alpha val="62000"/>
              </a:prstClr>
            </a:outerShdw>
          </a:effectLst>
        </p:spPr>
        <p:txBody>
          <a:bodyPr wrap="square" rtlCol="0">
            <a:spAutoFit/>
          </a:bodyPr>
          <a:lstStyle/>
          <a:p>
            <a:r>
              <a:rPr lang="en-US" sz="2400" b="1" dirty="0" smtClean="0">
                <a:solidFill>
                  <a:schemeClr val="bg1"/>
                </a:solidFill>
              </a:rPr>
              <a:t>Migratory Waterfowl</a:t>
            </a:r>
            <a:endParaRPr lang="en-US" sz="2400" b="1" dirty="0">
              <a:solidFill>
                <a:schemeClr val="bg1"/>
              </a:solidFill>
            </a:endParaRPr>
          </a:p>
        </p:txBody>
      </p:sp>
      <p:sp>
        <p:nvSpPr>
          <p:cNvPr id="7" name="TextBox 6"/>
          <p:cNvSpPr txBox="1"/>
          <p:nvPr/>
        </p:nvSpPr>
        <p:spPr>
          <a:xfrm>
            <a:off x="4800600" y="5307211"/>
            <a:ext cx="2835688" cy="510778"/>
          </a:xfrm>
          <a:prstGeom prst="roundRect">
            <a:avLst/>
          </a:prstGeom>
          <a:solidFill>
            <a:srgbClr val="136B71"/>
          </a:solidFill>
          <a:ln w="28575">
            <a:solidFill>
              <a:srgbClr val="93C77C"/>
            </a:solidFill>
          </a:ln>
          <a:effectLst>
            <a:outerShdw blurRad="50800" dist="190500" dir="2700000" algn="tl" rotWithShape="0">
              <a:prstClr val="black">
                <a:alpha val="62000"/>
              </a:prstClr>
            </a:outerShdw>
          </a:effectLst>
        </p:spPr>
        <p:txBody>
          <a:bodyPr wrap="none" rtlCol="0">
            <a:spAutoFit/>
          </a:bodyPr>
          <a:lstStyle/>
          <a:p>
            <a:r>
              <a:rPr lang="en-US" sz="2400" b="1" dirty="0" smtClean="0">
                <a:solidFill>
                  <a:schemeClr val="bg1"/>
                </a:solidFill>
              </a:rPr>
              <a:t>Fish and Aquatic Life</a:t>
            </a:r>
            <a:endParaRPr lang="en-US" sz="2400" b="1" dirty="0">
              <a:solidFill>
                <a:schemeClr val="bg1"/>
              </a:solidFill>
            </a:endParaRPr>
          </a:p>
        </p:txBody>
      </p:sp>
      <p:pic>
        <p:nvPicPr>
          <p:cNvPr id="8" name="Picture 7" descr="PatClaytonImageWCT.jpg"/>
          <p:cNvPicPr>
            <a:picLocks noChangeAspect="1"/>
          </p:cNvPicPr>
          <p:nvPr/>
        </p:nvPicPr>
        <p:blipFill>
          <a:blip r:embed="rId5" cstate="print"/>
          <a:stretch>
            <a:fillRect/>
          </a:stretch>
        </p:blipFill>
        <p:spPr>
          <a:xfrm>
            <a:off x="266131" y="3657600"/>
            <a:ext cx="4229670" cy="2824479"/>
          </a:xfrm>
          <a:prstGeom prst="rect">
            <a:avLst/>
          </a:prstGeom>
          <a:ln w="28575">
            <a:solidFill>
              <a:srgbClr val="136B71"/>
            </a:solidFill>
          </a:ln>
          <a:effectLst>
            <a:outerShdw blurRad="50800" dist="190500" dir="2700000" algn="tl" rotWithShape="0">
              <a:prstClr val="black">
                <a:alpha val="62000"/>
              </a:prstClr>
            </a:outerShdw>
          </a:effectLst>
        </p:spPr>
      </p:pic>
      <p:sp>
        <p:nvSpPr>
          <p:cNvPr id="9" name="TextBox 8"/>
          <p:cNvSpPr txBox="1"/>
          <p:nvPr/>
        </p:nvSpPr>
        <p:spPr>
          <a:xfrm>
            <a:off x="266131" y="6482079"/>
            <a:ext cx="2645404" cy="338554"/>
          </a:xfrm>
          <a:prstGeom prst="rect">
            <a:avLst/>
          </a:prstGeom>
          <a:noFill/>
          <a:effectLst>
            <a:outerShdw blurRad="50800" dist="190500" dir="2700000" algn="tl" rotWithShape="0">
              <a:prstClr val="black">
                <a:alpha val="62000"/>
              </a:prstClr>
            </a:outerShdw>
          </a:effectLst>
        </p:spPr>
        <p:txBody>
          <a:bodyPr wrap="none" rtlCol="0">
            <a:spAutoFit/>
          </a:bodyPr>
          <a:lstStyle/>
          <a:p>
            <a:r>
              <a:rPr lang="en-US" sz="1600" dirty="0" smtClean="0"/>
              <a:t>Photo courtesy of Pat Clayton</a:t>
            </a:r>
            <a:endParaRPr lang="en-US" sz="16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530" y="-1524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013491"/>
          </a:xfrm>
        </p:spPr>
        <p:txBody>
          <a:bodyPr>
            <a:normAutofit/>
          </a:bodyPr>
          <a:lstStyle/>
          <a:p>
            <a:r>
              <a:rPr lang="en-US" dirty="0" smtClean="0">
                <a:solidFill>
                  <a:srgbClr val="E7D9CB"/>
                </a:solidFill>
              </a:rPr>
              <a:t>        Restoration </a:t>
            </a:r>
            <a:r>
              <a:rPr lang="en-US" sz="2700" dirty="0" smtClean="0">
                <a:solidFill>
                  <a:srgbClr val="E7D9CB"/>
                </a:solidFill>
              </a:rPr>
              <a:t>compares to</a:t>
            </a:r>
            <a:r>
              <a:rPr lang="en-US" dirty="0" smtClean="0">
                <a:solidFill>
                  <a:srgbClr val="E7D9CB"/>
                </a:solidFill>
              </a:rPr>
              <a:t> Remediation</a:t>
            </a:r>
            <a:endParaRPr lang="en-US" sz="3600" dirty="0">
              <a:solidFill>
                <a:srgbClr val="E7D9CB"/>
              </a:solidFill>
            </a:endParaRPr>
          </a:p>
        </p:txBody>
      </p:sp>
      <p:pic>
        <p:nvPicPr>
          <p:cNvPr id="5" name="Picture 4" descr="east%20field.jpg"/>
          <p:cNvPicPr>
            <a:picLocks noChangeAspect="1"/>
          </p:cNvPicPr>
          <p:nvPr/>
        </p:nvPicPr>
        <p:blipFill>
          <a:blip r:embed="rId3" cstate="print"/>
          <a:stretch>
            <a:fillRect/>
          </a:stretch>
        </p:blipFill>
        <p:spPr>
          <a:xfrm>
            <a:off x="685800" y="4443861"/>
            <a:ext cx="3609177" cy="2406118"/>
          </a:xfrm>
          <a:prstGeom prst="rect">
            <a:avLst/>
          </a:prstGeom>
          <a:ln w="28575">
            <a:solidFill>
              <a:srgbClr val="136B71"/>
            </a:solidFill>
          </a:ln>
          <a:effectLst>
            <a:outerShdw blurRad="50800" dist="190500" dir="2700000" algn="tl" rotWithShape="0">
              <a:prstClr val="black">
                <a:alpha val="62000"/>
              </a:prstClr>
            </a:outerShdw>
          </a:effectLst>
        </p:spPr>
      </p:pic>
      <p:pic>
        <p:nvPicPr>
          <p:cNvPr id="6" name="Picture 5" descr="Medimont Bank Construction 1 17 2013 small.jpg"/>
          <p:cNvPicPr>
            <a:picLocks noChangeAspect="1"/>
          </p:cNvPicPr>
          <p:nvPr/>
        </p:nvPicPr>
        <p:blipFill>
          <a:blip r:embed="rId4" cstate="print"/>
          <a:stretch>
            <a:fillRect/>
          </a:stretch>
        </p:blipFill>
        <p:spPr>
          <a:xfrm>
            <a:off x="5525911" y="4451882"/>
            <a:ext cx="3618089" cy="2406118"/>
          </a:xfrm>
          <a:prstGeom prst="rect">
            <a:avLst/>
          </a:prstGeom>
          <a:ln w="28575">
            <a:solidFill>
              <a:srgbClr val="136B71"/>
            </a:solidFill>
          </a:ln>
          <a:effectLst>
            <a:outerShdw blurRad="50800" dist="190500" dir="2700000" algn="tl" rotWithShape="0">
              <a:prstClr val="black">
                <a:alpha val="62000"/>
              </a:prstClr>
            </a:outerShdw>
          </a:effectLst>
        </p:spPr>
      </p:pic>
      <p:pic>
        <p:nvPicPr>
          <p:cNvPr id="7" name="Picture 6" descr="Sherlock Creek restoration.JPG"/>
          <p:cNvPicPr>
            <a:picLocks noChangeAspect="1"/>
          </p:cNvPicPr>
          <p:nvPr/>
        </p:nvPicPr>
        <p:blipFill>
          <a:blip r:embed="rId5" cstate="print"/>
          <a:stretch>
            <a:fillRect/>
          </a:stretch>
        </p:blipFill>
        <p:spPr>
          <a:xfrm>
            <a:off x="5525911" y="1806580"/>
            <a:ext cx="3607766" cy="2406118"/>
          </a:xfrm>
          <a:prstGeom prst="rect">
            <a:avLst/>
          </a:prstGeom>
          <a:ln w="28575">
            <a:solidFill>
              <a:srgbClr val="136B71"/>
            </a:solidFill>
          </a:ln>
          <a:effectLst>
            <a:outerShdw blurRad="50800" dist="190500" dir="2700000" algn="tl" rotWithShape="0">
              <a:prstClr val="black">
                <a:alpha val="62000"/>
              </a:prstClr>
            </a:outerShdw>
          </a:effectLst>
        </p:spPr>
      </p:pic>
      <p:pic>
        <p:nvPicPr>
          <p:cNvPr id="8" name="Picture 2" descr="C:\Users\G3ECNREZ\Desktop\Jack Waite\Pictures\Mill Area and TP1\9_12_11 TP3 009.jpg"/>
          <p:cNvPicPr>
            <a:picLocks noChangeAspect="1" noChangeArrowheads="1"/>
          </p:cNvPicPr>
          <p:nvPr/>
        </p:nvPicPr>
        <p:blipFill>
          <a:blip r:embed="rId6" cstate="print"/>
          <a:srcRect/>
          <a:stretch>
            <a:fillRect/>
          </a:stretch>
        </p:blipFill>
        <p:spPr bwMode="auto">
          <a:xfrm>
            <a:off x="713577" y="1835258"/>
            <a:ext cx="3581400" cy="2377440"/>
          </a:xfrm>
          <a:prstGeom prst="rect">
            <a:avLst/>
          </a:prstGeom>
          <a:noFill/>
          <a:ln w="28575">
            <a:solidFill>
              <a:srgbClr val="136B71"/>
            </a:solidFill>
          </a:ln>
          <a:effectLst>
            <a:outerShdw blurRad="50800" dist="190500" dir="2700000" algn="tl" rotWithShape="0">
              <a:prstClr val="black">
                <a:alpha val="62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3048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solidFill>
            <a:srgbClr val="136B71"/>
          </a:solidFill>
        </p:spPr>
        <p:txBody>
          <a:bodyPr>
            <a:normAutofit/>
          </a:bodyPr>
          <a:lstStyle/>
          <a:p>
            <a:r>
              <a:rPr lang="en-US" dirty="0" smtClean="0">
                <a:solidFill>
                  <a:srgbClr val="E7D9CB"/>
                </a:solidFill>
              </a:rPr>
              <a:t>        From Settlement to Planning</a:t>
            </a:r>
            <a:endParaRPr lang="en-US" sz="3600" dirty="0">
              <a:solidFill>
                <a:srgbClr val="E7D9CB"/>
              </a:solidFill>
            </a:endParaRPr>
          </a:p>
        </p:txBody>
      </p:sp>
      <p:sp>
        <p:nvSpPr>
          <p:cNvPr id="4" name="Content Placeholder 3"/>
          <p:cNvSpPr>
            <a:spLocks noGrp="1"/>
          </p:cNvSpPr>
          <p:nvPr>
            <p:ph idx="1"/>
          </p:nvPr>
        </p:nvSpPr>
        <p:spPr>
          <a:xfrm>
            <a:off x="323535" y="1674262"/>
            <a:ext cx="8229600" cy="4525963"/>
          </a:xfrm>
        </p:spPr>
        <p:txBody>
          <a:bodyPr>
            <a:normAutofit/>
          </a:bodyPr>
          <a:lstStyle/>
          <a:p>
            <a:endParaRPr lang="en-US" sz="3600" dirty="0" smtClean="0"/>
          </a:p>
          <a:p>
            <a:r>
              <a:rPr lang="en-US" sz="3600" dirty="0" smtClean="0"/>
              <a:t>In 2012</a:t>
            </a:r>
          </a:p>
          <a:p>
            <a:pPr marL="0" indent="0">
              <a:buNone/>
            </a:pPr>
            <a:endParaRPr lang="en-US" sz="3600" dirty="0" smtClean="0"/>
          </a:p>
          <a:p>
            <a:pPr marL="0" indent="0">
              <a:buNone/>
            </a:pPr>
            <a:endParaRPr lang="en-US" sz="3600"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800"/>
            <a:ext cx="1561470" cy="1530458"/>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1026" name="Picture 2" descr="http://www.restorationpartnership.org/images/steve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28431"/>
            <a:ext cx="1339209" cy="2008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storationpartnership.org/images/T_Kis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316" y="3733800"/>
            <a:ext cx="14097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restorationpartnership.org/images/leptic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35" y="3937244"/>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restorationpartnership.org/images/stromber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1275" y="4076700"/>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restorationpartnership.org/images/christense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7525" y="1928431"/>
            <a:ext cx="11239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restorationpartnership.org/images/johns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3271456"/>
            <a:ext cx="118110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845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4357</TotalTime>
  <Words>2464</Words>
  <Application>Microsoft Office PowerPoint</Application>
  <PresentationFormat>On-screen Show (4:3)</PresentationFormat>
  <Paragraphs>261</Paragraphs>
  <Slides>29</Slides>
  <Notes>29</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Custom Design</vt:lpstr>
      <vt:lpstr>PowerPoint Presentation</vt:lpstr>
      <vt:lpstr>       Overview</vt:lpstr>
      <vt:lpstr>PowerPoint Presentation</vt:lpstr>
      <vt:lpstr>PowerPoint Presentation</vt:lpstr>
      <vt:lpstr>       History</vt:lpstr>
      <vt:lpstr>PowerPoint Presentation</vt:lpstr>
      <vt:lpstr>PowerPoint Presentation</vt:lpstr>
      <vt:lpstr>        Restoration compares to Remediation</vt:lpstr>
      <vt:lpstr>        From Settlement to Planning</vt:lpstr>
      <vt:lpstr>       The Public shapes the Plan</vt:lpstr>
      <vt:lpstr>        Restoration Planning Area</vt:lpstr>
      <vt:lpstr>PowerPoint Presentation</vt:lpstr>
      <vt:lpstr> Geographic Prioritization </vt:lpstr>
      <vt:lpstr>Wetlands</vt:lpstr>
      <vt:lpstr>PowerPoint Presentation</vt:lpstr>
      <vt:lpstr>Strategies for Wetlands</vt:lpstr>
      <vt:lpstr>Techniques for Wetlands</vt:lpstr>
      <vt:lpstr>Streams</vt:lpstr>
      <vt:lpstr>Strategies for Streams</vt:lpstr>
      <vt:lpstr>Techniques for Streams</vt:lpstr>
      <vt:lpstr>Lakes</vt:lpstr>
      <vt:lpstr>Strategies for Lakes</vt:lpstr>
      <vt:lpstr>Techniques for Lakes</vt:lpstr>
      <vt:lpstr>PowerPoint Presentation</vt:lpstr>
      <vt:lpstr>Strategies for Human Uses</vt:lpstr>
      <vt:lpstr>Techniques for Human Uses</vt:lpstr>
      <vt:lpstr>       Looking forward</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rstevens</dc:creator>
  <cp:lastModifiedBy>Rebecca Stevens</cp:lastModifiedBy>
  <cp:revision>402</cp:revision>
  <cp:lastPrinted>2017-05-22T17:18:08Z</cp:lastPrinted>
  <dcterms:created xsi:type="dcterms:W3CDTF">2013-05-06T23:11:51Z</dcterms:created>
  <dcterms:modified xsi:type="dcterms:W3CDTF">2017-06-07T22:50:39Z</dcterms:modified>
</cp:coreProperties>
</file>